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82"/>
  </p:notesMasterIdLst>
  <p:sldIdLst>
    <p:sldId id="608" r:id="rId3"/>
    <p:sldId id="644" r:id="rId4"/>
    <p:sldId id="579" r:id="rId5"/>
    <p:sldId id="580" r:id="rId6"/>
    <p:sldId id="596" r:id="rId7"/>
    <p:sldId id="607" r:id="rId8"/>
    <p:sldId id="609" r:id="rId9"/>
    <p:sldId id="539" r:id="rId10"/>
    <p:sldId id="590" r:id="rId11"/>
    <p:sldId id="599" r:id="rId12"/>
    <p:sldId id="603" r:id="rId13"/>
    <p:sldId id="540" r:id="rId14"/>
    <p:sldId id="544" r:id="rId15"/>
    <p:sldId id="545" r:id="rId16"/>
    <p:sldId id="546" r:id="rId17"/>
    <p:sldId id="547" r:id="rId18"/>
    <p:sldId id="551" r:id="rId19"/>
    <p:sldId id="552" r:id="rId20"/>
    <p:sldId id="554" r:id="rId21"/>
    <p:sldId id="605" r:id="rId22"/>
    <p:sldId id="598" r:id="rId23"/>
    <p:sldId id="606" r:id="rId24"/>
    <p:sldId id="553" r:id="rId25"/>
    <p:sldId id="600" r:id="rId26"/>
    <p:sldId id="601" r:id="rId27"/>
    <p:sldId id="602" r:id="rId28"/>
    <p:sldId id="604" r:id="rId29"/>
    <p:sldId id="597" r:id="rId30"/>
    <p:sldId id="610" r:id="rId31"/>
    <p:sldId id="611" r:id="rId32"/>
    <p:sldId id="612" r:id="rId33"/>
    <p:sldId id="613" r:id="rId34"/>
    <p:sldId id="614" r:id="rId35"/>
    <p:sldId id="615" r:id="rId36"/>
    <p:sldId id="616" r:id="rId37"/>
    <p:sldId id="643" r:id="rId38"/>
    <p:sldId id="617" r:id="rId39"/>
    <p:sldId id="618" r:id="rId40"/>
    <p:sldId id="619" r:id="rId41"/>
    <p:sldId id="620" r:id="rId42"/>
    <p:sldId id="621" r:id="rId43"/>
    <p:sldId id="622" r:id="rId44"/>
    <p:sldId id="623" r:id="rId45"/>
    <p:sldId id="645" r:id="rId46"/>
    <p:sldId id="646" r:id="rId47"/>
    <p:sldId id="647" r:id="rId48"/>
    <p:sldId id="648" r:id="rId49"/>
    <p:sldId id="649" r:id="rId50"/>
    <p:sldId id="650" r:id="rId51"/>
    <p:sldId id="655" r:id="rId52"/>
    <p:sldId id="624" r:id="rId53"/>
    <p:sldId id="654" r:id="rId54"/>
    <p:sldId id="656" r:id="rId55"/>
    <p:sldId id="657" r:id="rId56"/>
    <p:sldId id="665" r:id="rId57"/>
    <p:sldId id="653" r:id="rId58"/>
    <p:sldId id="625" r:id="rId59"/>
    <p:sldId id="626" r:id="rId60"/>
    <p:sldId id="627" r:id="rId61"/>
    <p:sldId id="628" r:id="rId62"/>
    <p:sldId id="629" r:id="rId63"/>
    <p:sldId id="660" r:id="rId64"/>
    <p:sldId id="661" r:id="rId65"/>
    <p:sldId id="662" r:id="rId66"/>
    <p:sldId id="632" r:id="rId67"/>
    <p:sldId id="659" r:id="rId68"/>
    <p:sldId id="664" r:id="rId69"/>
    <p:sldId id="630" r:id="rId70"/>
    <p:sldId id="631" r:id="rId71"/>
    <p:sldId id="633" r:id="rId72"/>
    <p:sldId id="637" r:id="rId73"/>
    <p:sldId id="634" r:id="rId74"/>
    <p:sldId id="635" r:id="rId75"/>
    <p:sldId id="638" r:id="rId76"/>
    <p:sldId id="636" r:id="rId77"/>
    <p:sldId id="639" r:id="rId78"/>
    <p:sldId id="640" r:id="rId79"/>
    <p:sldId id="641" r:id="rId80"/>
    <p:sldId id="642" r:id="rId81"/>
  </p:sldIdLst>
  <p:sldSz cx="9144000" cy="6858000" type="screen4x3"/>
  <p:notesSz cx="6858000" cy="9144000"/>
  <p:custDataLst>
    <p:tags r:id="rId83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325B"/>
    <a:srgbClr val="0000FF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286" autoAdjust="0"/>
  </p:normalViewPr>
  <p:slideViewPr>
    <p:cSldViewPr snapToGrid="0">
      <p:cViewPr varScale="1">
        <p:scale>
          <a:sx n="127" d="100"/>
          <a:sy n="127" d="100"/>
        </p:scale>
        <p:origin x="150" y="432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jupyter.org/" TargetMode="Externa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copycoding.tistory.com/72" TargetMode="Externa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hogni.tistory.com/29" TargetMode="Externa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github.com/dongupak/Prime-Python" TargetMode="Externa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kkokkilkon.tistory.com/151" TargetMode="Externa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github.com/YashMarmat/Dictionaries-in-python/blob/master/dictionary.py" TargetMode="Externa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realpython.com/python-ides-code-editors-guide/" TargetMode="Externa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edureka/jupyter-notebook-cheat-sheet-88f60d1aca7" TargetMode="External"/><Relationship Id="rId2" Type="http://schemas.openxmlformats.org/officeDocument/2006/relationships/hyperlink" Target="https://www.dataday.life/notes/jupyter-notebooks/cheat-sheet-jupyter-notebook-keyboard-shortcuts/" TargetMode="Externa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gist.github.com/ihoneymon/652be052a0727ad59601" TargetMode="Externa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pdpwl.tistory.com/31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realpython.com/jupyter-notebook-introduction" TargetMode="Externa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velog.io/@jennayeo/%EC%A3%BC%ED%94%BC%ED%84%B0-%EB%85%B8%ED%8A%B8%EB%B6%81-Nbextensions%EB%A1%9C-%EB%AA%A9%EC%B0%A8-%EC%A0%95%EB%A6%AC%ED%95%98%EA%B8%B0" TargetMode="Externa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junpyopark.github.io/Jupyter_Extension/" TargetMode="Externa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66044" y="2000273"/>
            <a:ext cx="666079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파이썬 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개발환경과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가상환경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62635" y="4521184"/>
            <a:ext cx="3467616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컴퓨터정보공학과</a:t>
            </a:r>
            <a:endParaRPr lang="en-US" altLang="ko-KR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ko-KR" altLang="en-US" sz="3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강 환수 교수</a:t>
            </a:r>
            <a:endParaRPr lang="en-US" altLang="ko-KR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546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아나콘다의 주피터 노트북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초보자에게 아나콘다에서 가장 필요한 것은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주피터 노트북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개발환경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Conda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설치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위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개를 이용하기 위해 너무 많은 것을 설치하는 부담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패키지 </a:t>
            </a:r>
            <a:r>
              <a:rPr lang="en-US" altLang="ko-KR" dirty="0" smtClean="0"/>
              <a:t>notebook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conda</a:t>
            </a:r>
            <a:r>
              <a:rPr lang="ko-KR" altLang="en-US" dirty="0" smtClean="0"/>
              <a:t>만 설치도 가능하나 오류가 자주 발생</a:t>
            </a:r>
            <a:endParaRPr lang="en-US" altLang="ko-KR" dirty="0" smtClean="0"/>
          </a:p>
          <a:p>
            <a:r>
              <a:rPr lang="en-US" altLang="ko-KR" dirty="0" err="1" smtClean="0"/>
              <a:t>ipython</a:t>
            </a:r>
            <a:r>
              <a:rPr lang="ko-KR" altLang="en-US" dirty="0" smtClean="0"/>
              <a:t>이 </a:t>
            </a:r>
            <a:r>
              <a:rPr lang="en-US" altLang="ko-KR" dirty="0" err="1" smtClean="0"/>
              <a:t>jupyter</a:t>
            </a:r>
            <a:r>
              <a:rPr lang="ko-KR" altLang="en-US" dirty="0" smtClean="0"/>
              <a:t>라는 이름으로 변경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다양한 개발 환경도 설치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jupyter</a:t>
            </a:r>
            <a:r>
              <a:rPr lang="en-US" altLang="ko-KR" dirty="0" smtClean="0"/>
              <a:t> notebook</a:t>
            </a:r>
          </a:p>
          <a:p>
            <a:pPr lvl="1"/>
            <a:r>
              <a:rPr lang="en-US" altLang="ko-KR" dirty="0" err="1" smtClean="0"/>
              <a:t>jupyter</a:t>
            </a:r>
            <a:r>
              <a:rPr lang="en-US" altLang="ko-KR" dirty="0" smtClean="0"/>
              <a:t> lab</a:t>
            </a:r>
          </a:p>
          <a:p>
            <a:pPr lvl="1"/>
            <a:r>
              <a:rPr lang="ko-KR" altLang="en-US" dirty="0" smtClean="0"/>
              <a:t>일반 </a:t>
            </a:r>
            <a:r>
              <a:rPr lang="en-US" altLang="ko-KR" dirty="0" smtClean="0"/>
              <a:t>IDE</a:t>
            </a:r>
          </a:p>
          <a:p>
            <a:pPr lvl="2"/>
            <a:r>
              <a:rPr lang="en-US" altLang="ko-KR" dirty="0" err="1" smtClean="0"/>
              <a:t>spyder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596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 전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Path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도스창에서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939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아나콘다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아나콘다 홈페이지에서 아나콘다 설치 파일로 설치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335" y="1854170"/>
            <a:ext cx="5852726" cy="412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0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15546" y="736760"/>
            <a:ext cx="6844199" cy="323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621425" y="2825578"/>
            <a:ext cx="6875885" cy="306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76" y="1055425"/>
            <a:ext cx="4752975" cy="36957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576" y="2613661"/>
            <a:ext cx="47529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6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편한 것으로 선택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All Users</a:t>
            </a:r>
          </a:p>
          <a:p>
            <a:pPr lvl="2"/>
            <a:r>
              <a:rPr lang="en-US" altLang="ko-KR" dirty="0" smtClean="0"/>
              <a:t>Just Me</a:t>
            </a:r>
            <a:r>
              <a:rPr lang="ko-KR" altLang="en-US" dirty="0" smtClean="0"/>
              <a:t>와 설치되는 </a:t>
            </a:r>
            <a:r>
              <a:rPr lang="ko-KR" altLang="en-US" dirty="0"/>
              <a:t>경로가 </a:t>
            </a:r>
            <a:r>
              <a:rPr lang="ko-KR" altLang="en-US" dirty="0" smtClean="0"/>
              <a:t>다름</a:t>
            </a:r>
            <a:endParaRPr lang="en-US" altLang="ko-KR" dirty="0" smtClean="0"/>
          </a:p>
          <a:p>
            <a:pPr lvl="2"/>
            <a:r>
              <a:rPr lang="en-US" altLang="ko-KR" dirty="0"/>
              <a:t>C</a:t>
            </a:r>
            <a:r>
              <a:rPr lang="en-US" altLang="ko-KR" dirty="0" smtClean="0"/>
              <a:t>:\ProgramData\Anaconda3</a:t>
            </a:r>
          </a:p>
          <a:p>
            <a:pPr lvl="1"/>
            <a:r>
              <a:rPr lang="en-US" altLang="ko-KR" dirty="0" smtClean="0"/>
              <a:t>Just Me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패키지를 </a:t>
            </a:r>
            <a:r>
              <a:rPr lang="ko-KR" altLang="en-US" dirty="0"/>
              <a:t>설치 또는 삭제 업그레이드 시 </a:t>
            </a:r>
            <a:r>
              <a:rPr lang="en-US" altLang="ko-KR" dirty="0"/>
              <a:t>CMD</a:t>
            </a:r>
            <a:r>
              <a:rPr lang="ko-KR" altLang="en-US" dirty="0"/>
              <a:t>창을 관리자 권한으로 열어 실행해야 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2"/>
            <a:r>
              <a:rPr lang="en-US" altLang="ko-KR" dirty="0"/>
              <a:t>C:\</a:t>
            </a:r>
            <a:r>
              <a:rPr lang="en-US" altLang="ko-KR" dirty="0" smtClean="0"/>
              <a:t>Users\[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]\</a:t>
            </a:r>
            <a:r>
              <a:rPr lang="en-US" altLang="ko-KR" dirty="0"/>
              <a:t>Anaconda3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01795" y="73676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656875936" descr="EMB00012518bc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145" y="3198943"/>
            <a:ext cx="4161073" cy="323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1" y="3604295"/>
            <a:ext cx="3627386" cy="282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5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설치 폴더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쉽게 이동할 수 있는 폴더로 수정 권장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상위 폴더에서 공백이 없도록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설치가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안될 수 있음</a:t>
            </a:r>
            <a:endParaRPr lang="ko-KR" altLang="en-US" dirty="0"/>
          </a:p>
        </p:txBody>
      </p:sp>
      <p:pic>
        <p:nvPicPr>
          <p:cNvPr id="3073" name="_x656876080" descr="EMB00012518bc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032" y="1397914"/>
            <a:ext cx="3795881" cy="29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56" y="3171023"/>
            <a:ext cx="3890735" cy="302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1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편의를 위해 </a:t>
            </a:r>
            <a:r>
              <a:rPr lang="en-US" altLang="ko-KR" dirty="0" smtClean="0"/>
              <a:t>Path</a:t>
            </a:r>
            <a:r>
              <a:rPr lang="ko-KR" altLang="en-US" dirty="0" smtClean="0"/>
              <a:t>를 모두 설정하도록</a:t>
            </a:r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69811" y="158166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658520600" descr="EMB00012518bc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91" y="1741456"/>
            <a:ext cx="3672621" cy="285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054" y="2982054"/>
            <a:ext cx="4146766" cy="322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4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36605" y="73676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658520816" descr="EMB00012518bc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05" y="1193960"/>
            <a:ext cx="4754563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806526" y="258461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656161656" descr="EMB00012518bc7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526" y="3041810"/>
            <a:ext cx="4754563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216" y="123776"/>
            <a:ext cx="3141961" cy="24430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673" y="1430878"/>
            <a:ext cx="2026042" cy="157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4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20130" y="65203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335635736" descr="EMB00012518bc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30" y="1109231"/>
            <a:ext cx="4754563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146365" y="23650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_x656157616" descr="EMB00012518bc7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365" y="2822200"/>
            <a:ext cx="4754563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715" y="104454"/>
            <a:ext cx="3027987" cy="23544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739" y="1106598"/>
            <a:ext cx="2821777" cy="21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5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설치 후 폴더 확인</a:t>
            </a:r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960606" y="130996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656159272" descr="EMB00012518bc7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606" y="1767168"/>
            <a:ext cx="5400675" cy="444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92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8322" y="2384630"/>
            <a:ext cx="853310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아나콘다 개요와 설치</a:t>
            </a:r>
            <a:r>
              <a:rPr lang="en-US" altLang="ko-KR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</a:t>
            </a:r>
            <a:endParaRPr lang="en-US" altLang="ko-KR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주피터 노트북 개요와 활용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483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 후 </a:t>
            </a:r>
            <a:r>
              <a:rPr lang="en-US" altLang="ko-KR" dirty="0" smtClean="0"/>
              <a:t>path</a:t>
            </a:r>
            <a:r>
              <a:rPr lang="ko-KR" altLang="en-US" dirty="0" smtClean="0"/>
              <a:t> 확인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명령 </a:t>
            </a:r>
            <a:r>
              <a:rPr lang="en-US" altLang="ko-KR" dirty="0" smtClean="0"/>
              <a:t>prompt </a:t>
            </a:r>
            <a:r>
              <a:rPr lang="ko-KR" altLang="en-US" dirty="0" smtClean="0"/>
              <a:t>창 열어서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path </a:t>
            </a:r>
            <a:r>
              <a:rPr lang="ko-KR" altLang="en-US" dirty="0" smtClean="0"/>
              <a:t>명령어 </a:t>
            </a:r>
            <a:endParaRPr lang="en-US" altLang="ko-KR" dirty="0" smtClean="0"/>
          </a:p>
          <a:p>
            <a:pPr lvl="2"/>
            <a:r>
              <a:rPr lang="en-US" altLang="ko-KR" dirty="0"/>
              <a:t>PATH=D:\ProgramData\20210223\Anaconda3</a:t>
            </a:r>
            <a:r>
              <a:rPr lang="en-US" altLang="ko-KR" dirty="0" smtClean="0"/>
              <a:t>;</a:t>
            </a:r>
          </a:p>
          <a:p>
            <a:pPr lvl="2"/>
            <a:r>
              <a:rPr lang="en-US" altLang="ko-KR" dirty="0" smtClean="0"/>
              <a:t>D</a:t>
            </a:r>
            <a:r>
              <a:rPr lang="en-US" altLang="ko-KR" dirty="0"/>
              <a:t>:\ProgramData\20210223\Anaconda3\Library\mingw-w64\bin</a:t>
            </a:r>
            <a:r>
              <a:rPr lang="en-US" altLang="ko-KR" dirty="0" smtClean="0"/>
              <a:t>;</a:t>
            </a:r>
          </a:p>
          <a:p>
            <a:pPr lvl="2"/>
            <a:r>
              <a:rPr lang="en-US" altLang="ko-KR" dirty="0" smtClean="0"/>
              <a:t>D</a:t>
            </a:r>
            <a:r>
              <a:rPr lang="en-US" altLang="ko-KR" dirty="0"/>
              <a:t>:\</a:t>
            </a:r>
            <a:r>
              <a:rPr lang="en-US" altLang="ko-KR" dirty="0" smtClean="0"/>
              <a:t>ProgramData\20210223\Anaconda3\Library\usr\bin;</a:t>
            </a:r>
          </a:p>
          <a:p>
            <a:pPr lvl="2"/>
            <a:r>
              <a:rPr lang="en-US" altLang="ko-KR" dirty="0" smtClean="0"/>
              <a:t>D</a:t>
            </a:r>
            <a:r>
              <a:rPr lang="en-US" altLang="ko-KR" dirty="0"/>
              <a:t>:\ProgramData\20210223\Anaconda3\Library\bin</a:t>
            </a:r>
            <a:r>
              <a:rPr lang="en-US" altLang="ko-KR" dirty="0" smtClean="0"/>
              <a:t>;</a:t>
            </a:r>
          </a:p>
          <a:p>
            <a:pPr lvl="2"/>
            <a:r>
              <a:rPr lang="en-US" altLang="ko-KR" dirty="0" smtClean="0"/>
              <a:t>D</a:t>
            </a:r>
            <a:r>
              <a:rPr lang="en-US" altLang="ko-KR" dirty="0"/>
              <a:t>:\</a:t>
            </a:r>
            <a:r>
              <a:rPr lang="en-US" altLang="ko-KR" dirty="0" smtClean="0"/>
              <a:t>ProgramData\20210223\Anaconda3\Scripts;</a:t>
            </a:r>
          </a:p>
          <a:p>
            <a:pPr lvl="1"/>
            <a:r>
              <a:rPr lang="ko-KR" altLang="en-US" dirty="0" smtClean="0"/>
              <a:t>위 </a:t>
            </a:r>
            <a:r>
              <a:rPr lang="en-US" altLang="ko-KR" dirty="0" smtClean="0"/>
              <a:t>path</a:t>
            </a:r>
            <a:r>
              <a:rPr lang="ko-KR" altLang="en-US" dirty="0" smtClean="0"/>
              <a:t>가 다른 </a:t>
            </a:r>
            <a:r>
              <a:rPr lang="ko-KR" altLang="en-US" dirty="0" err="1" smtClean="0"/>
              <a:t>파이썬이나</a:t>
            </a:r>
            <a:r>
              <a:rPr lang="ko-KR" altLang="en-US" dirty="0" smtClean="0"/>
              <a:t> 아나콘다보다 먼저 설정되어 있어야 함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47652" y="1193960"/>
            <a:ext cx="2495235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cs typeface="Tahoma" pitchFamily="34" charset="0"/>
              </a:rPr>
              <a:t>설치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cs typeface="Tahoma" pitchFamily="34" charset="0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cs typeface="Tahoma" pitchFamily="34" charset="0"/>
              </a:rPr>
              <a:t>폴더가 다음인 경우</a:t>
            </a:r>
            <a:endParaRPr lang="en-US" altLang="ko-KR" sz="1400" dirty="0" smtClean="0">
              <a:solidFill>
                <a:srgbClr val="FF0000"/>
              </a:solidFill>
              <a:latin typeface="맑은 고딕" panose="020B0503020000020004" pitchFamily="50" charset="-127"/>
              <a:cs typeface="Tahoma" pitchFamily="34" charset="0"/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cs typeface="Tahoma" pitchFamily="34" charset="0"/>
              </a:rPr>
              <a:t>D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cs typeface="Tahoma" pitchFamily="34" charset="0"/>
              </a:rPr>
              <a:t>:\ProgramData\20210223</a:t>
            </a:r>
            <a:endParaRPr lang="ko-KR" altLang="en-US" sz="14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35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후 메뉴 확인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6</a:t>
            </a:r>
            <a:r>
              <a:rPr lang="ko-KR" altLang="en-US" dirty="0" smtClean="0"/>
              <a:t>가지 메뉴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Jupyter</a:t>
            </a:r>
            <a:r>
              <a:rPr lang="en-US" altLang="ko-KR" dirty="0" smtClean="0"/>
              <a:t> Notebook</a:t>
            </a:r>
          </a:p>
          <a:p>
            <a:pPr lvl="2"/>
            <a:r>
              <a:rPr lang="ko-KR" altLang="en-US" dirty="0" smtClean="0"/>
              <a:t>주피터 노트북 사용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887" y="2274547"/>
            <a:ext cx="246697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6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브라우저 설정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‘</a:t>
            </a:r>
            <a:r>
              <a:rPr lang="ko-KR" altLang="en-US" dirty="0" smtClean="0"/>
              <a:t>기본 앱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크롬으로 지정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258" y="2203610"/>
            <a:ext cx="1873704" cy="2914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375" y="2203609"/>
            <a:ext cx="3915714" cy="272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2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아나콘다 </a:t>
            </a:r>
            <a:r>
              <a:rPr lang="ko-KR" altLang="en-US" dirty="0" err="1" smtClean="0"/>
              <a:t>네비게이터</a:t>
            </a:r>
            <a:r>
              <a:rPr lang="ko-KR" altLang="en-US" dirty="0" smtClean="0"/>
              <a:t>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과학 분야의 인기 개발 도구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notebook, </a:t>
            </a:r>
            <a:r>
              <a:rPr lang="en-US" altLang="ko-KR" dirty="0" err="1"/>
              <a:t>jupyter</a:t>
            </a:r>
            <a:r>
              <a:rPr lang="en-US" altLang="ko-KR" dirty="0"/>
              <a:t> lab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인기 </a:t>
            </a:r>
            <a:r>
              <a:rPr lang="en-US" altLang="ko-KR" dirty="0" smtClean="0"/>
              <a:t>IDE: </a:t>
            </a:r>
            <a:r>
              <a:rPr lang="en-US" altLang="ko-KR" dirty="0" err="1" smtClean="0"/>
              <a:t>spyder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497839" y="1130067"/>
            <a:ext cx="9835552" cy="508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558" y="2221976"/>
            <a:ext cx="5741248" cy="395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4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Jupyter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Qtconsole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네비게이터의</a:t>
            </a:r>
            <a:r>
              <a:rPr lang="ko-KR" altLang="en-US" dirty="0" smtClean="0"/>
              <a:t> 주피터 </a:t>
            </a:r>
            <a:r>
              <a:rPr lang="en-US" altLang="ko-KR" dirty="0" err="1" smtClean="0"/>
              <a:t>QtConsole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메뉴 </a:t>
            </a:r>
            <a:r>
              <a:rPr lang="en-US" altLang="ko-KR" dirty="0" smtClean="0"/>
              <a:t>Launch </a:t>
            </a:r>
            <a:r>
              <a:rPr lang="ko-KR" altLang="en-US" dirty="0" smtClean="0"/>
              <a:t>버튼</a:t>
            </a:r>
            <a:endParaRPr lang="en-US" altLang="ko-KR" dirty="0" smtClean="0"/>
          </a:p>
          <a:p>
            <a:pPr lvl="1"/>
            <a:r>
              <a:rPr lang="en-US" altLang="ko-KR" dirty="0"/>
              <a:t>D:\</a:t>
            </a:r>
            <a:r>
              <a:rPr lang="en-US" altLang="ko-KR" dirty="0" smtClean="0"/>
              <a:t>ProgramData\Anaconda3\Scripts\jupyter-qtconsole.exe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1" y="2114077"/>
            <a:ext cx="7444661" cy="36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3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Jupyter</a:t>
            </a:r>
            <a:r>
              <a:rPr lang="en-US" altLang="ko-KR" dirty="0" smtClean="0"/>
              <a:t> Lab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90" y="1193960"/>
            <a:ext cx="7757583" cy="466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0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spyder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12" y="1193960"/>
            <a:ext cx="8351139" cy="463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5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명령어 </a:t>
            </a:r>
            <a:r>
              <a:rPr lang="en-US" altLang="ko-KR" dirty="0" err="1" smtClean="0"/>
              <a:t>ipython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[Anaconda3]/Scripts/</a:t>
            </a:r>
            <a:r>
              <a:rPr lang="en-US" altLang="ko-KR" dirty="0" err="1" smtClean="0"/>
              <a:t>ipython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84" y="1630945"/>
            <a:ext cx="4188209" cy="42775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898" y="3256300"/>
            <a:ext cx="5429653" cy="283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2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아나콘다와 </a:t>
            </a:r>
            <a:r>
              <a:rPr lang="ko-KR" altLang="en-US" dirty="0" err="1" smtClean="0"/>
              <a:t>미니콘다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아나콘다의 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너무 크다는 것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150</a:t>
            </a:r>
            <a:r>
              <a:rPr lang="ko-KR" altLang="en-US" dirty="0"/>
              <a:t>개의 패키지와 데이터 과학 패키지들이 </a:t>
            </a:r>
            <a:r>
              <a:rPr lang="ko-KR" altLang="en-US" dirty="0" smtClean="0"/>
              <a:t>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쉽게 </a:t>
            </a:r>
            <a:r>
              <a:rPr lang="ko-KR" altLang="en-US" dirty="0" err="1"/>
              <a:t>가상환경을</a:t>
            </a:r>
            <a:r>
              <a:rPr lang="ko-KR" altLang="en-US" dirty="0"/>
              <a:t> 만들고 버전 관리를 할 수 있는 </a:t>
            </a:r>
            <a:r>
              <a:rPr lang="ko-KR" altLang="en-US" dirty="0" smtClean="0"/>
              <a:t>도구 포함</a:t>
            </a:r>
            <a:endParaRPr lang="en-US" altLang="ko-KR" dirty="0"/>
          </a:p>
          <a:p>
            <a:pPr lvl="1"/>
            <a:r>
              <a:rPr lang="ko-KR" altLang="en-US" dirty="0" smtClean="0"/>
              <a:t>해결 방법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미니콘다의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3"/>
            <a:r>
              <a:rPr lang="en-US" altLang="ko-KR" dirty="0"/>
              <a:t>https://docs.conda.io/en/latest/miniconda.html</a:t>
            </a:r>
          </a:p>
          <a:p>
            <a:pPr lvl="3"/>
            <a:endParaRPr lang="ko-KR" altLang="en-US" dirty="0"/>
          </a:p>
        </p:txBody>
      </p:sp>
      <p:pic>
        <p:nvPicPr>
          <p:cNvPr id="5" name="Picture 2" descr="Conda vs. Miniconda vs. Anacon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071" y="3328625"/>
            <a:ext cx="4382442" cy="294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54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90463" y="2657498"/>
            <a:ext cx="62119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파이썬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개발환경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주피터 노트북 개요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849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58541" y="2657498"/>
            <a:ext cx="527580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파이썬의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다양한 개발환경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483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주피터 노트북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745324" cy="5151503"/>
          </a:xfrm>
        </p:spPr>
        <p:txBody>
          <a:bodyPr/>
          <a:lstStyle/>
          <a:p>
            <a:r>
              <a:rPr lang="en-US" altLang="ko-KR" dirty="0" err="1"/>
              <a:t>Jupyter</a:t>
            </a:r>
            <a:r>
              <a:rPr lang="en-US" altLang="ko-KR" dirty="0"/>
              <a:t> </a:t>
            </a:r>
            <a:r>
              <a:rPr lang="en-US" altLang="ko-KR" dirty="0" smtClean="0"/>
              <a:t>Notebook</a:t>
            </a:r>
          </a:p>
          <a:p>
            <a:pPr lvl="1"/>
            <a:r>
              <a:rPr lang="ko-KR" altLang="en-US" dirty="0" smtClean="0"/>
              <a:t>소스와 설명인 문서를 여러 셀로 구분하여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실행하는 웹 브라우저 기반 개발환경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라이브 </a:t>
            </a:r>
            <a:r>
              <a:rPr lang="ko-KR" altLang="en-US" dirty="0"/>
              <a:t>코드</a:t>
            </a:r>
            <a:r>
              <a:rPr lang="en-US" altLang="ko-KR" dirty="0"/>
              <a:t>, </a:t>
            </a:r>
            <a:r>
              <a:rPr lang="ko-KR" altLang="en-US" dirty="0"/>
              <a:t>방정식</a:t>
            </a:r>
            <a:r>
              <a:rPr lang="en-US" altLang="ko-KR" dirty="0"/>
              <a:t>, </a:t>
            </a:r>
            <a:r>
              <a:rPr lang="ko-KR" altLang="en-US" dirty="0"/>
              <a:t>시각화 및 설명 텍스트가 포함 된 문서를 작성하고 </a:t>
            </a:r>
            <a:r>
              <a:rPr lang="ko-KR" altLang="en-US" dirty="0" smtClean="0"/>
              <a:t>공유할 수 있는 </a:t>
            </a:r>
            <a:r>
              <a:rPr lang="ko-KR" altLang="en-US" dirty="0"/>
              <a:t>오픈 소스 웹 응용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데이터 </a:t>
            </a:r>
            <a:r>
              <a:rPr lang="ko-KR" altLang="en-US" dirty="0"/>
              <a:t>정리 및 변환</a:t>
            </a:r>
            <a:r>
              <a:rPr lang="en-US" altLang="ko-KR" dirty="0"/>
              <a:t>, </a:t>
            </a:r>
            <a:r>
              <a:rPr lang="ko-KR" altLang="en-US" dirty="0"/>
              <a:t>수치 시뮬레이션</a:t>
            </a:r>
            <a:r>
              <a:rPr lang="en-US" altLang="ko-KR" dirty="0"/>
              <a:t>, </a:t>
            </a:r>
            <a:r>
              <a:rPr lang="ko-KR" altLang="en-US" dirty="0"/>
              <a:t>통계 모델링</a:t>
            </a:r>
            <a:r>
              <a:rPr lang="en-US" altLang="ko-KR" dirty="0"/>
              <a:t>, </a:t>
            </a:r>
            <a:r>
              <a:rPr lang="ko-KR" altLang="en-US" dirty="0"/>
              <a:t>데이터 시각화</a:t>
            </a:r>
            <a:r>
              <a:rPr lang="en-US" altLang="ko-KR" dirty="0"/>
              <a:t>, </a:t>
            </a:r>
            <a:r>
              <a:rPr lang="ko-KR" altLang="en-US" dirty="0"/>
              <a:t>기계 학습 등의 용도로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다양한 언어 지원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주피터 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주피터 앱의 업그레이드 버전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</a:t>
            </a:r>
            <a:r>
              <a:rPr lang="en-US" altLang="ko-KR" dirty="0" smtClean="0"/>
              <a:t>IDE</a:t>
            </a:r>
            <a:r>
              <a:rPr lang="ko-KR" altLang="en-US" dirty="0" smtClean="0"/>
              <a:t>와 유사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942" y="2743723"/>
            <a:ext cx="3241455" cy="351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3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주피터 홈페이지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jupyter.org</a:t>
            </a:r>
            <a:endParaRPr lang="en-US" altLang="ko-KR" dirty="0" smtClean="0"/>
          </a:p>
          <a:p>
            <a:pPr lvl="1"/>
            <a:r>
              <a:rPr lang="en-US" altLang="ko-KR" dirty="0"/>
              <a:t>Project </a:t>
            </a:r>
            <a:r>
              <a:rPr lang="en-US" altLang="ko-KR" dirty="0" err="1"/>
              <a:t>Jupyter</a:t>
            </a:r>
            <a:r>
              <a:rPr lang="ko-KR" altLang="en-US" dirty="0"/>
              <a:t>는 수십 개의 프로그래밍 언어에서 </a:t>
            </a:r>
            <a:r>
              <a:rPr lang="ko-KR" altLang="en-US" dirty="0" smtClean="0"/>
              <a:t>대화형 컴퓨팅을 위한 </a:t>
            </a:r>
            <a:r>
              <a:rPr lang="ko-KR" altLang="en-US" dirty="0"/>
              <a:t>오픈 소스 소프트웨어</a:t>
            </a:r>
            <a:r>
              <a:rPr lang="en-US" altLang="ko-KR" dirty="0"/>
              <a:t>, </a:t>
            </a:r>
            <a:r>
              <a:rPr lang="ko-KR" altLang="en-US" dirty="0"/>
              <a:t>오픈 표준 및 서비스를 개발하기 위해 </a:t>
            </a:r>
            <a:r>
              <a:rPr lang="ko-KR" altLang="en-US" dirty="0" smtClean="0"/>
              <a:t>존재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59" y="2163930"/>
            <a:ext cx="4529797" cy="45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1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주피터 설치 방법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아나콘다 설치</a:t>
            </a:r>
            <a:endParaRPr lang="en-US" altLang="ko-KR" dirty="0" smtClean="0"/>
          </a:p>
          <a:p>
            <a:r>
              <a:rPr lang="ko-KR" altLang="en-US" dirty="0" smtClean="0"/>
              <a:t>그 외 다양한 주피터 설치 방법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Miniconda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 </a:t>
            </a:r>
            <a:r>
              <a:rPr lang="en-US" altLang="ko-KR" dirty="0" smtClean="0"/>
              <a:t>notebook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/>
              <a:t>모듈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79729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가장 쉬운 실행 방법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아나콘다 설치 후 메뉴 실행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Jupyter</a:t>
            </a:r>
            <a:r>
              <a:rPr lang="en-US" altLang="ko-KR" dirty="0" smtClean="0"/>
              <a:t> Notebook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기본 사용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 사이트 참고</a:t>
            </a:r>
            <a:endParaRPr lang="en-US" altLang="ko-KR" dirty="0" smtClean="0"/>
          </a:p>
          <a:p>
            <a:pPr lvl="2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copycoding.tistory.com/72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189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주피터 노트북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자신의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에서 실행되는 서버</a:t>
            </a:r>
            <a:endParaRPr lang="en-US" altLang="ko-KR" dirty="0" smtClean="0"/>
          </a:p>
          <a:p>
            <a:pPr lvl="1"/>
            <a:r>
              <a:rPr lang="ko-KR" altLang="en-US" smtClean="0"/>
              <a:t>검은 프롬프트 </a:t>
            </a:r>
            <a:r>
              <a:rPr lang="ko-KR" altLang="en-US" dirty="0" smtClean="0"/>
              <a:t>창에서 시작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위 창을 종료하면 더 이상 사용 불가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499" y="2009808"/>
            <a:ext cx="6358597" cy="215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8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프롬프트 창의 내용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23874" y="1193960"/>
            <a:ext cx="8105776" cy="5151503"/>
          </a:xfrm>
        </p:spPr>
        <p:txBody>
          <a:bodyPr/>
          <a:lstStyle/>
          <a:p>
            <a:r>
              <a:rPr lang="ko-KR" altLang="en-US" dirty="0" smtClean="0"/>
              <a:t>다음 주요 정보가 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실행이 된 폴더 정보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종료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방법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80355" y="2633176"/>
            <a:ext cx="8488226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[</a:t>
            </a:r>
            <a:r>
              <a:rPr lang="ko-KR" altLang="en-US" sz="1100" dirty="0" err="1"/>
              <a:t>I</a:t>
            </a:r>
            <a:r>
              <a:rPr lang="ko-KR" altLang="en-US" sz="1100" dirty="0"/>
              <a:t> 00:18:37.890 </a:t>
            </a:r>
            <a:r>
              <a:rPr lang="ko-KR" altLang="en-US" sz="1100" dirty="0" err="1"/>
              <a:t>NotebookApp</a:t>
            </a:r>
            <a:r>
              <a:rPr lang="ko-KR" altLang="en-US" sz="1100" dirty="0"/>
              <a:t>] </a:t>
            </a:r>
            <a:r>
              <a:rPr lang="ko-KR" altLang="en-US" sz="1100" dirty="0" err="1"/>
              <a:t>JupyterLab</a:t>
            </a:r>
            <a:r>
              <a:rPr lang="ko-KR" altLang="en-US" sz="1100" dirty="0"/>
              <a:t> </a:t>
            </a:r>
            <a:r>
              <a:rPr lang="ko-KR" altLang="en-US" sz="1100" dirty="0" err="1"/>
              <a:t>extension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loaded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from</a:t>
            </a:r>
            <a:r>
              <a:rPr lang="ko-KR" altLang="en-US" sz="1100" dirty="0"/>
              <a:t> D:\DNN\Anaconda3\lib\site-packages\jupyterlab</a:t>
            </a:r>
          </a:p>
          <a:p>
            <a:r>
              <a:rPr lang="ko-KR" altLang="en-US" sz="1100" dirty="0"/>
              <a:t>[</a:t>
            </a:r>
            <a:r>
              <a:rPr lang="ko-KR" altLang="en-US" sz="1100" dirty="0" err="1"/>
              <a:t>I</a:t>
            </a:r>
            <a:r>
              <a:rPr lang="ko-KR" altLang="en-US" sz="1100" dirty="0"/>
              <a:t> 00:18:37.891 </a:t>
            </a:r>
            <a:r>
              <a:rPr lang="ko-KR" altLang="en-US" sz="1100" dirty="0" err="1"/>
              <a:t>NotebookApp</a:t>
            </a:r>
            <a:r>
              <a:rPr lang="ko-KR" altLang="en-US" sz="1100" dirty="0"/>
              <a:t>] </a:t>
            </a:r>
            <a:r>
              <a:rPr lang="ko-KR" altLang="en-US" sz="1100" dirty="0" err="1"/>
              <a:t>JupyterLab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application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directory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is</a:t>
            </a:r>
            <a:r>
              <a:rPr lang="ko-KR" altLang="en-US" sz="1100" dirty="0"/>
              <a:t> D:\DNN\Anaconda3\share\jupyter\lab</a:t>
            </a:r>
          </a:p>
          <a:p>
            <a:r>
              <a:rPr lang="ko-KR" altLang="en-US" sz="1100" dirty="0"/>
              <a:t>[</a:t>
            </a:r>
            <a:r>
              <a:rPr lang="ko-KR" altLang="en-US" sz="1100" dirty="0" err="1"/>
              <a:t>I</a:t>
            </a:r>
            <a:r>
              <a:rPr lang="ko-KR" altLang="en-US" sz="1100" dirty="0"/>
              <a:t> 00:18:37.893 </a:t>
            </a:r>
            <a:r>
              <a:rPr lang="ko-KR" altLang="en-US" sz="1100" dirty="0" err="1"/>
              <a:t>NotebookApp</a:t>
            </a:r>
            <a:r>
              <a:rPr lang="ko-KR" altLang="en-US" sz="1100" dirty="0"/>
              <a:t>] </a:t>
            </a:r>
            <a:r>
              <a:rPr lang="ko-KR" altLang="en-US" sz="1400" dirty="0" err="1">
                <a:solidFill>
                  <a:srgbClr val="FF0000"/>
                </a:solidFill>
              </a:rPr>
              <a:t>Serving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notebooks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from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local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directory</a:t>
            </a:r>
            <a:r>
              <a:rPr lang="ko-KR" altLang="en-US" sz="1400" dirty="0">
                <a:solidFill>
                  <a:srgbClr val="FF0000"/>
                </a:solidFill>
              </a:rPr>
              <a:t>: C:\Users\USER</a:t>
            </a:r>
          </a:p>
          <a:p>
            <a:r>
              <a:rPr lang="ko-KR" altLang="en-US" sz="1100" dirty="0"/>
              <a:t>[</a:t>
            </a:r>
            <a:r>
              <a:rPr lang="ko-KR" altLang="en-US" sz="1100" dirty="0" err="1"/>
              <a:t>I</a:t>
            </a:r>
            <a:r>
              <a:rPr lang="ko-KR" altLang="en-US" sz="1100" dirty="0"/>
              <a:t> 00:18:37.894 </a:t>
            </a:r>
            <a:r>
              <a:rPr lang="ko-KR" altLang="en-US" sz="1100" dirty="0" err="1"/>
              <a:t>NotebookApp</a:t>
            </a:r>
            <a:r>
              <a:rPr lang="ko-KR" altLang="en-US" sz="1100" dirty="0"/>
              <a:t>] The </a:t>
            </a:r>
            <a:r>
              <a:rPr lang="ko-KR" altLang="en-US" sz="1100" dirty="0" err="1"/>
              <a:t>Jupyter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Notebook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running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at</a:t>
            </a:r>
            <a:r>
              <a:rPr lang="ko-KR" altLang="en-US" sz="1100" dirty="0"/>
              <a:t>:</a:t>
            </a:r>
          </a:p>
          <a:p>
            <a:r>
              <a:rPr lang="ko-KR" altLang="en-US" sz="1100" dirty="0"/>
              <a:t>[</a:t>
            </a:r>
            <a:r>
              <a:rPr lang="ko-KR" altLang="en-US" sz="1100" dirty="0" err="1"/>
              <a:t>I</a:t>
            </a:r>
            <a:r>
              <a:rPr lang="ko-KR" altLang="en-US" sz="1100" dirty="0"/>
              <a:t> 00:18:37.894 </a:t>
            </a:r>
            <a:r>
              <a:rPr lang="ko-KR" altLang="en-US" sz="1100" dirty="0" err="1"/>
              <a:t>NotebookApp</a:t>
            </a:r>
            <a:r>
              <a:rPr lang="ko-KR" altLang="en-US" sz="1100" dirty="0"/>
              <a:t>] </a:t>
            </a:r>
            <a:r>
              <a:rPr lang="ko-KR" altLang="en-US" sz="1200" dirty="0">
                <a:solidFill>
                  <a:srgbClr val="0000FF"/>
                </a:solidFill>
              </a:rPr>
              <a:t>http://localhost:8888/?token=c73da5a2fc3c98297cd86d06b387ee4302a8cc38dd86cfbd</a:t>
            </a:r>
          </a:p>
          <a:p>
            <a:r>
              <a:rPr lang="ko-KR" altLang="en-US" sz="1100" dirty="0"/>
              <a:t>[</a:t>
            </a:r>
            <a:r>
              <a:rPr lang="ko-KR" altLang="en-US" sz="1100" dirty="0" err="1"/>
              <a:t>I</a:t>
            </a:r>
            <a:r>
              <a:rPr lang="ko-KR" altLang="en-US" sz="1100" dirty="0"/>
              <a:t> 00:18:37.894 </a:t>
            </a:r>
            <a:r>
              <a:rPr lang="ko-KR" altLang="en-US" sz="1100" dirty="0" err="1"/>
              <a:t>NotebookApp</a:t>
            </a:r>
            <a:r>
              <a:rPr lang="ko-KR" altLang="en-US" sz="1100" dirty="0"/>
              <a:t>]  </a:t>
            </a:r>
            <a:r>
              <a:rPr lang="ko-KR" altLang="en-US" sz="1100" dirty="0" err="1"/>
              <a:t>or</a:t>
            </a:r>
            <a:r>
              <a:rPr lang="ko-KR" altLang="en-US" sz="1100" dirty="0"/>
              <a:t> </a:t>
            </a:r>
            <a:r>
              <a:rPr lang="ko-KR" altLang="en-US" sz="1200" dirty="0">
                <a:solidFill>
                  <a:srgbClr val="0000FF"/>
                </a:solidFill>
              </a:rPr>
              <a:t>http://127.0.0.1:8888/?token=c73da5a2fc3c98297cd86d06b387ee4302a8cc38dd86cfbd</a:t>
            </a:r>
          </a:p>
          <a:p>
            <a:r>
              <a:rPr lang="ko-KR" altLang="en-US" sz="1100" dirty="0"/>
              <a:t>[</a:t>
            </a:r>
            <a:r>
              <a:rPr lang="ko-KR" altLang="en-US" sz="1100" dirty="0" err="1"/>
              <a:t>I</a:t>
            </a:r>
            <a:r>
              <a:rPr lang="ko-KR" altLang="en-US" sz="1100" dirty="0"/>
              <a:t> 00:18:37.894 </a:t>
            </a:r>
            <a:r>
              <a:rPr lang="ko-KR" altLang="en-US" sz="1100" dirty="0" err="1"/>
              <a:t>NotebookApp</a:t>
            </a:r>
            <a:r>
              <a:rPr lang="ko-KR" altLang="en-US" sz="1100" dirty="0"/>
              <a:t>] </a:t>
            </a:r>
            <a:r>
              <a:rPr lang="ko-KR" altLang="en-US" sz="1400" dirty="0" err="1">
                <a:solidFill>
                  <a:srgbClr val="FF0000"/>
                </a:solidFill>
              </a:rPr>
              <a:t>Use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Control</a:t>
            </a:r>
            <a:r>
              <a:rPr lang="ko-KR" altLang="en-US" sz="1400" dirty="0">
                <a:solidFill>
                  <a:srgbClr val="FF0000"/>
                </a:solidFill>
              </a:rPr>
              <a:t>-C </a:t>
            </a:r>
            <a:r>
              <a:rPr lang="ko-KR" altLang="en-US" sz="1400" dirty="0" err="1">
                <a:solidFill>
                  <a:srgbClr val="FF0000"/>
                </a:solidFill>
              </a:rPr>
              <a:t>to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stop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this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server</a:t>
            </a:r>
            <a:r>
              <a:rPr lang="ko-KR" altLang="en-US" sz="1100" dirty="0"/>
              <a:t> and </a:t>
            </a:r>
            <a:r>
              <a:rPr lang="ko-KR" altLang="en-US" sz="1100" dirty="0" err="1"/>
              <a:t>shut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down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all</a:t>
            </a:r>
            <a:r>
              <a:rPr lang="ko-KR" altLang="en-US" sz="1100" dirty="0"/>
              <a:t> </a:t>
            </a:r>
            <a:r>
              <a:rPr lang="ko-KR" altLang="en-US" sz="1100" dirty="0" err="1"/>
              <a:t>kernels</a:t>
            </a:r>
            <a:r>
              <a:rPr lang="ko-KR" altLang="en-US" sz="1100" dirty="0"/>
              <a:t> (</a:t>
            </a:r>
            <a:r>
              <a:rPr lang="ko-KR" altLang="en-US" sz="1100" dirty="0" err="1"/>
              <a:t>twice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to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skip</a:t>
            </a:r>
            <a:r>
              <a:rPr lang="ko-KR" altLang="en-US" sz="1100" dirty="0"/>
              <a:t> </a:t>
            </a:r>
            <a:r>
              <a:rPr lang="ko-KR" altLang="en-US" sz="1100" dirty="0" err="1"/>
              <a:t>confirmation</a:t>
            </a:r>
            <a:r>
              <a:rPr lang="ko-KR" altLang="en-US" sz="1100" dirty="0"/>
              <a:t>).</a:t>
            </a:r>
          </a:p>
          <a:p>
            <a:r>
              <a:rPr lang="ko-KR" altLang="en-US" sz="1100" dirty="0"/>
              <a:t>[C 00:18:38.149 </a:t>
            </a:r>
            <a:r>
              <a:rPr lang="ko-KR" altLang="en-US" sz="1100" dirty="0" err="1"/>
              <a:t>NotebookApp</a:t>
            </a:r>
            <a:r>
              <a:rPr lang="ko-KR" altLang="en-US" sz="1100" dirty="0"/>
              <a:t>]</a:t>
            </a:r>
          </a:p>
          <a:p>
            <a:endParaRPr lang="ko-KR" altLang="en-US" sz="1100" dirty="0"/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To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access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the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notebook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open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this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file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browser</a:t>
            </a:r>
            <a:r>
              <a:rPr lang="ko-KR" altLang="en-US" sz="1100" dirty="0"/>
              <a:t>:</a:t>
            </a:r>
          </a:p>
          <a:p>
            <a:r>
              <a:rPr lang="ko-KR" altLang="en-US" sz="1100" dirty="0"/>
              <a:t>        </a:t>
            </a:r>
            <a:r>
              <a:rPr lang="ko-KR" altLang="en-US" sz="1400" dirty="0">
                <a:solidFill>
                  <a:srgbClr val="0000FF"/>
                </a:solidFill>
              </a:rPr>
              <a:t>file:///C:/Users/USER/AppData/Roaming/jupyter/runtime/nbserver-38708-open.html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Or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copy</a:t>
            </a:r>
            <a:r>
              <a:rPr lang="ko-KR" altLang="en-US" sz="1100" dirty="0"/>
              <a:t> and </a:t>
            </a:r>
            <a:r>
              <a:rPr lang="ko-KR" altLang="en-US" sz="1100" dirty="0" err="1"/>
              <a:t>paste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one</a:t>
            </a:r>
            <a:r>
              <a:rPr lang="ko-KR" altLang="en-US" sz="1100" dirty="0"/>
              <a:t> of </a:t>
            </a:r>
            <a:r>
              <a:rPr lang="ko-KR" altLang="en-US" sz="1100" dirty="0" err="1"/>
              <a:t>these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URLs</a:t>
            </a:r>
            <a:r>
              <a:rPr lang="ko-KR" altLang="en-US" sz="1100" dirty="0"/>
              <a:t>:</a:t>
            </a:r>
          </a:p>
          <a:p>
            <a:r>
              <a:rPr lang="ko-KR" altLang="en-US" sz="1100" dirty="0"/>
              <a:t>        </a:t>
            </a:r>
            <a:r>
              <a:rPr lang="ko-KR" altLang="en-US" sz="1400" dirty="0">
                <a:solidFill>
                  <a:srgbClr val="0000FF"/>
                </a:solidFill>
              </a:rPr>
              <a:t>http://localhost:8888/?token=c73da5a2fc3c98297cd86d06b387ee4302a8cc38dd86cfbd</a:t>
            </a:r>
          </a:p>
          <a:p>
            <a:r>
              <a:rPr lang="ko-KR" altLang="en-US" sz="1100" dirty="0"/>
              <a:t>     </a:t>
            </a:r>
            <a:r>
              <a:rPr lang="ko-KR" altLang="en-US" sz="1100" dirty="0" err="1"/>
              <a:t>or</a:t>
            </a:r>
            <a:r>
              <a:rPr lang="ko-KR" altLang="en-US" sz="1100" dirty="0"/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http://127.0.0.1:8888/?</a:t>
            </a:r>
            <a:r>
              <a:rPr lang="ko-KR" altLang="en-US" sz="1400" dirty="0" smtClean="0">
                <a:solidFill>
                  <a:srgbClr val="0000FF"/>
                </a:solidFill>
              </a:rPr>
              <a:t>token=c73da5a2fc3c98297cd86d06b387ee4302a8cc38dd86cfbd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84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Quiz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0518" y="585062"/>
            <a:ext cx="7000410" cy="2404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3"/>
          <p:cNvSpPr txBox="1">
            <a:spLocks/>
          </p:cNvSpPr>
          <p:nvPr/>
        </p:nvSpPr>
        <p:spPr>
          <a:xfrm>
            <a:off x="449476" y="13463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아나콘다 설치로 다른 설치없이 바로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사용할 수 없는 것은</a:t>
            </a:r>
            <a:r>
              <a:rPr lang="en-US" altLang="ko-KR" dirty="0" smtClean="0"/>
              <a:t>?</a:t>
            </a:r>
            <a:endParaRPr lang="ko-KR" altLang="en-US" dirty="0" smtClean="0"/>
          </a:p>
          <a:p>
            <a:pPr lvl="1"/>
            <a:r>
              <a:rPr lang="en-US" altLang="ko-KR" dirty="0" err="1" smtClean="0"/>
              <a:t>Jupyter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QtConsole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Jupyter</a:t>
            </a:r>
            <a:r>
              <a:rPr lang="en-US" altLang="ko-KR" dirty="0" smtClean="0"/>
              <a:t> notebook</a:t>
            </a:r>
          </a:p>
          <a:p>
            <a:pPr lvl="1"/>
            <a:r>
              <a:rPr lang="en-US" altLang="ko-KR" dirty="0" err="1" smtClean="0"/>
              <a:t>Pycharm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ipython</a:t>
            </a:r>
            <a:endParaRPr lang="ko-KR" altLang="en-US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46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76138" y="2657498"/>
            <a:ext cx="784060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원하는 폴더에서 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주피터 </a:t>
            </a:r>
            <a:r>
              <a:rPr lang="ko-KR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노트북 실행 방법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818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방법 </a:t>
            </a:r>
            <a:r>
              <a:rPr lang="en-US" altLang="ko-KR" dirty="0" smtClean="0"/>
              <a:t>1: </a:t>
            </a:r>
            <a:r>
              <a:rPr lang="ko-KR" altLang="en-US" dirty="0" smtClean="0"/>
              <a:t>프롬프트 창에서 명령어로 실행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프롬프트 창을 원하는 폴더에서 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탐색기에서 </a:t>
            </a:r>
            <a:r>
              <a:rPr lang="en-US" altLang="ko-KR" dirty="0" err="1" smtClean="0"/>
              <a:t>cmd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폴더에서</a:t>
            </a:r>
            <a:r>
              <a:rPr lang="en-US" altLang="ko-KR" dirty="0" smtClean="0"/>
              <a:t> shift + </a:t>
            </a:r>
            <a:r>
              <a:rPr lang="ko-KR" altLang="en-US" dirty="0" smtClean="0"/>
              <a:t>오른쪽 마우스 클릭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여기에 프롬프트</a:t>
            </a:r>
            <a:r>
              <a:rPr lang="en-US" altLang="ko-KR" dirty="0" smtClean="0"/>
              <a:t>(PowerShell)</a:t>
            </a:r>
            <a:r>
              <a:rPr lang="ko-KR" altLang="en-US" dirty="0" smtClean="0"/>
              <a:t> 창 열기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41" y="2928938"/>
            <a:ext cx="4781633" cy="282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6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프롬프트 창</a:t>
            </a:r>
            <a:r>
              <a:rPr lang="en-US" altLang="ko-KR" dirty="0"/>
              <a:t>, </a:t>
            </a:r>
            <a:r>
              <a:rPr lang="ko-KR" altLang="en-US" dirty="0"/>
              <a:t>실행 명령어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 명령으로 현재 폴더에서 소스 편집 가능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python </a:t>
            </a:r>
            <a:r>
              <a:rPr lang="en-US" altLang="ko-KR" dirty="0"/>
              <a:t>–m notebook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47" y="3234620"/>
            <a:ext cx="7257062" cy="2698234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1110547" y="2349806"/>
            <a:ext cx="2627298" cy="612648"/>
          </a:xfrm>
          <a:prstGeom prst="wedgeRoundRectCallout">
            <a:avLst>
              <a:gd name="adj1" fmla="val -16102"/>
              <a:gd name="adj2" fmla="val -130285"/>
              <a:gd name="adj3" fmla="val 16667"/>
            </a:avLst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library </a:t>
            </a:r>
            <a:r>
              <a:rPr lang="ko-KR" altLang="en-US" sz="1200" dirty="0">
                <a:solidFill>
                  <a:schemeClr val="tx1"/>
                </a:solidFill>
              </a:rPr>
              <a:t>모듈을 스크립트의 형태로 실행시키는 것을 </a:t>
            </a:r>
            <a:r>
              <a:rPr lang="ko-KR" altLang="en-US" sz="1200" dirty="0" smtClean="0">
                <a:solidFill>
                  <a:schemeClr val="tx1"/>
                </a:solidFill>
              </a:rPr>
              <a:t>의미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8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개발환경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통합개발환경</a:t>
            </a:r>
            <a:r>
              <a:rPr lang="en-US" altLang="ko-KR" dirty="0" smtClean="0"/>
              <a:t>(IDE)</a:t>
            </a:r>
          </a:p>
          <a:p>
            <a:pPr lvl="1"/>
            <a:r>
              <a:rPr lang="en-US" altLang="ko-KR" dirty="0" err="1" smtClean="0"/>
              <a:t>Pycharm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Spyder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Wing</a:t>
            </a:r>
          </a:p>
          <a:p>
            <a:r>
              <a:rPr lang="ko-KR" altLang="en-US" dirty="0" smtClean="0"/>
              <a:t>전통 편집기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Sublime Text</a:t>
            </a:r>
          </a:p>
          <a:p>
            <a:pPr lvl="1"/>
            <a:r>
              <a:rPr lang="en-US" altLang="ko-KR" dirty="0" smtClean="0"/>
              <a:t>Atom</a:t>
            </a:r>
          </a:p>
          <a:p>
            <a:pPr lvl="1"/>
            <a:r>
              <a:rPr lang="en-US" altLang="ko-KR" dirty="0" smtClean="0"/>
              <a:t>Visual</a:t>
            </a:r>
            <a:r>
              <a:rPr lang="ko-KR" altLang="en-US" dirty="0" smtClean="0"/>
              <a:t> </a:t>
            </a:r>
            <a:r>
              <a:rPr lang="en-US" altLang="ko-KR" dirty="0" smtClean="0"/>
              <a:t>studio code </a:t>
            </a:r>
          </a:p>
          <a:p>
            <a:pPr lvl="1"/>
            <a:endParaRPr lang="ko-KR" altLang="en-US" dirty="0"/>
          </a:p>
        </p:txBody>
      </p:sp>
      <p:pic>
        <p:nvPicPr>
          <p:cNvPr id="5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278" y="153848"/>
            <a:ext cx="5929839" cy="65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0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프롬프트 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 명령어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 명령으로 현재 폴더에서 소스 편집 가능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jupyter</a:t>
            </a:r>
            <a:r>
              <a:rPr lang="en-US" altLang="ko-KR" dirty="0" smtClean="0"/>
              <a:t> </a:t>
            </a:r>
            <a:r>
              <a:rPr lang="en-US" altLang="ko-KR" dirty="0"/>
              <a:t>notebook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32" y="1930266"/>
            <a:ext cx="6772641" cy="25527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625" y="3052071"/>
            <a:ext cx="5387926" cy="304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9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</a:t>
            </a:r>
            <a:r>
              <a:rPr lang="en-US" altLang="ko-KR" dirty="0"/>
              <a:t> 2: </a:t>
            </a:r>
            <a:r>
              <a:rPr lang="ko-KR" altLang="en-US" dirty="0"/>
              <a:t>설치된 메뉴에서 속성 수정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메뉴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주피터 노트북 메뉴의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파일 위치 열기</a:t>
            </a:r>
            <a:r>
              <a:rPr lang="en-US" altLang="ko-KR" dirty="0" smtClean="0"/>
              <a:t>‘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r>
              <a:rPr lang="ko-KR" altLang="en-US" dirty="0" smtClean="0"/>
              <a:t>주피터 노트북 </a:t>
            </a:r>
            <a:r>
              <a:rPr lang="ko-KR" altLang="en-US" dirty="0" err="1" smtClean="0"/>
              <a:t>바로가기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오른쪽 버튼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 선택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699975"/>
            <a:ext cx="2733901" cy="23143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92" y="2330637"/>
            <a:ext cx="4177523" cy="391050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383441" y="5981357"/>
            <a:ext cx="1217588" cy="16544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359144" y="3100271"/>
            <a:ext cx="1217588" cy="16544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419227" y="2813613"/>
            <a:ext cx="628944" cy="14730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7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방법</a:t>
            </a:r>
            <a:r>
              <a:rPr lang="en-US" altLang="ko-KR" dirty="0" smtClean="0"/>
              <a:t> 2: </a:t>
            </a:r>
            <a:r>
              <a:rPr lang="ko-KR" altLang="en-US" dirty="0" smtClean="0"/>
              <a:t>설치된 메뉴에서 속성 수정 방법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Jupyter</a:t>
            </a:r>
            <a:r>
              <a:rPr lang="ko-KR" altLang="en-US" dirty="0" smtClean="0"/>
              <a:t> </a:t>
            </a:r>
            <a:r>
              <a:rPr lang="en-US" altLang="ko-KR" dirty="0" smtClean="0"/>
              <a:t>Notebook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%USERPROFILE% </a:t>
            </a:r>
            <a:r>
              <a:rPr lang="ko-KR" altLang="en-US" dirty="0" smtClean="0"/>
              <a:t>부분을 원하는 폴더로 수정 후 확인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D:\2019 </a:t>
            </a:r>
            <a:r>
              <a:rPr lang="en-US" altLang="ko-KR" dirty="0" err="1"/>
              <a:t>pycharn</a:t>
            </a:r>
            <a:r>
              <a:rPr lang="en-US" altLang="ko-KR" dirty="0"/>
              <a:t> </a:t>
            </a:r>
            <a:r>
              <a:rPr lang="en-US" altLang="ko-KR" dirty="0" err="1"/>
              <a:t>keras</a:t>
            </a:r>
            <a:r>
              <a:rPr lang="en-US" altLang="ko-KR" dirty="0"/>
              <a:t> tf14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설정 이후 계속 사용할 수 있는 장점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290" y="2591557"/>
            <a:ext cx="2703385" cy="35806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726" y="2591556"/>
            <a:ext cx="2703386" cy="3580643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3900488" y="3900488"/>
            <a:ext cx="2514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26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결론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주피터 노트북을 자주 사용하는 폴더를 방법</a:t>
            </a:r>
            <a:r>
              <a:rPr lang="en-US" altLang="ko-KR" dirty="0" smtClean="0"/>
              <a:t>2</a:t>
            </a:r>
            <a:r>
              <a:rPr lang="ko-KR" altLang="en-US" dirty="0" smtClean="0"/>
              <a:t>로 수정하고</a:t>
            </a:r>
            <a:endParaRPr lang="en-US" altLang="ko-KR" dirty="0" smtClean="0"/>
          </a:p>
          <a:p>
            <a:r>
              <a:rPr lang="ko-KR" altLang="en-US" dirty="0" smtClean="0"/>
              <a:t>간혹 사용할 폴더는 방법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87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Quiz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0518" y="585062"/>
            <a:ext cx="7000410" cy="2404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3"/>
          <p:cNvSpPr txBox="1">
            <a:spLocks/>
          </p:cNvSpPr>
          <p:nvPr/>
        </p:nvSpPr>
        <p:spPr>
          <a:xfrm>
            <a:off x="449476" y="13463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주피터 노트북 실행 방법이 아닌 것은</a:t>
            </a:r>
            <a:r>
              <a:rPr lang="en-US" altLang="ko-KR" dirty="0" smtClean="0"/>
              <a:t>?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명령어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</a:t>
            </a:r>
          </a:p>
          <a:p>
            <a:pPr lvl="1"/>
            <a:r>
              <a:rPr lang="ko-KR" altLang="en-US" dirty="0"/>
              <a:t>명령어</a:t>
            </a:r>
            <a:r>
              <a:rPr lang="en-US" altLang="ko-KR" dirty="0"/>
              <a:t>: </a:t>
            </a:r>
            <a:r>
              <a:rPr lang="en-US" altLang="ko-KR" dirty="0" smtClean="0"/>
              <a:t>python –m notebook</a:t>
            </a:r>
          </a:p>
          <a:p>
            <a:pPr lvl="1"/>
            <a:r>
              <a:rPr lang="ko-KR" altLang="en-US" dirty="0"/>
              <a:t>명령어</a:t>
            </a:r>
            <a:r>
              <a:rPr lang="en-US" altLang="ko-KR" dirty="0"/>
              <a:t>: python </a:t>
            </a:r>
            <a:r>
              <a:rPr lang="en-US" altLang="ko-KR" dirty="0" smtClean="0"/>
              <a:t>notebook</a:t>
            </a:r>
          </a:p>
          <a:p>
            <a:pPr lvl="1"/>
            <a:r>
              <a:rPr lang="ko-KR" altLang="en-US" dirty="0" smtClean="0"/>
              <a:t>메뉴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Jupyter</a:t>
            </a:r>
            <a:r>
              <a:rPr lang="ko-KR" altLang="en-US" dirty="0" smtClean="0"/>
              <a:t> </a:t>
            </a:r>
            <a:r>
              <a:rPr lang="en-US" altLang="ko-KR" dirty="0" smtClean="0"/>
              <a:t>Notebook (Anaconda3) </a:t>
            </a:r>
            <a:r>
              <a:rPr lang="ko-KR" altLang="en-US" dirty="0" smtClean="0"/>
              <a:t>선택</a:t>
            </a:r>
            <a:endParaRPr lang="ko-KR" altLang="en-US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17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2390" y="2486048"/>
            <a:ext cx="714811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주피터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노트북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실행 방법과 코딩 실행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451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명령어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jupyter</a:t>
            </a:r>
            <a:r>
              <a:rPr lang="en-US" altLang="ko-KR" dirty="0" smtClean="0"/>
              <a:t> notebook</a:t>
            </a:r>
          </a:p>
          <a:p>
            <a:r>
              <a:rPr lang="en-US" altLang="ko-KR" dirty="0" smtClean="0"/>
              <a:t>python –m notebook</a:t>
            </a:r>
          </a:p>
          <a:p>
            <a:endParaRPr lang="en-US" altLang="ko-KR" dirty="0"/>
          </a:p>
          <a:p>
            <a:r>
              <a:rPr lang="ko-KR" altLang="en-US" dirty="0" smtClean="0"/>
              <a:t>원하는 폴더 하부에서 바로 명령어 가능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745" y="2710632"/>
            <a:ext cx="4277923" cy="348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9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주피터 노트북 기본 사용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hogni.tistory.com/29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935" y="1685321"/>
            <a:ext cx="6889911" cy="42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9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셀 다루기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259" y="1193960"/>
            <a:ext cx="6487106" cy="495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5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셀 실행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Shift + Enter</a:t>
            </a:r>
          </a:p>
          <a:p>
            <a:pPr lvl="1"/>
            <a:r>
              <a:rPr lang="ko-KR" altLang="en-US" dirty="0" smtClean="0"/>
              <a:t>현재 셀 실행 후 다음 셀로 이동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다음 셀이 없으면 생성</a:t>
            </a:r>
            <a:r>
              <a:rPr lang="en-US" altLang="ko-KR" dirty="0" smtClean="0"/>
              <a:t>) </a:t>
            </a:r>
          </a:p>
          <a:p>
            <a:r>
              <a:rPr lang="en-US" altLang="ko-KR" dirty="0" smtClean="0"/>
              <a:t>Ctrl + Enter</a:t>
            </a:r>
          </a:p>
          <a:p>
            <a:pPr lvl="1"/>
            <a:r>
              <a:rPr lang="ko-KR" altLang="en-US" dirty="0" smtClean="0"/>
              <a:t>현재 셀 실행</a:t>
            </a:r>
            <a:endParaRPr lang="en-US" altLang="ko-KR" dirty="0" smtClean="0"/>
          </a:p>
          <a:p>
            <a:r>
              <a:rPr lang="en-US" altLang="ko-KR" dirty="0" smtClean="0"/>
              <a:t>Alt + Enter</a:t>
            </a:r>
          </a:p>
          <a:p>
            <a:pPr lvl="1"/>
            <a:r>
              <a:rPr lang="ko-KR" altLang="en-US" dirty="0" smtClean="0"/>
              <a:t>현재 셀 실행 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다음 셀 삽입해 이동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955" y="2058432"/>
            <a:ext cx="5363119" cy="407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7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브라우저 </a:t>
            </a:r>
            <a:r>
              <a:rPr lang="ko-KR" altLang="en-US" dirty="0" err="1"/>
              <a:t>실행환경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로컬 실행</a:t>
            </a:r>
            <a:endParaRPr lang="en-US" altLang="ko-KR" dirty="0"/>
          </a:p>
          <a:p>
            <a:pPr lvl="1"/>
            <a:r>
              <a:rPr lang="en-US" altLang="ko-KR" dirty="0" err="1" smtClean="0"/>
              <a:t>Jupyter</a:t>
            </a:r>
            <a:r>
              <a:rPr lang="en-US" altLang="ko-KR" dirty="0" smtClean="0"/>
              <a:t> </a:t>
            </a:r>
            <a:r>
              <a:rPr lang="en-US" altLang="ko-KR" dirty="0"/>
              <a:t>notebook</a:t>
            </a:r>
          </a:p>
          <a:p>
            <a:pPr lvl="1"/>
            <a:r>
              <a:rPr lang="en-US" altLang="ko-KR" dirty="0" err="1"/>
              <a:t>Jupyter</a:t>
            </a:r>
            <a:r>
              <a:rPr lang="en-US" altLang="ko-KR" dirty="0"/>
              <a:t> lab</a:t>
            </a:r>
          </a:p>
          <a:p>
            <a:r>
              <a:rPr lang="ko-KR" altLang="en-US" dirty="0" err="1" smtClean="0"/>
              <a:t>클라우드</a:t>
            </a:r>
            <a:r>
              <a:rPr lang="ko-KR" altLang="en-US" dirty="0" smtClean="0"/>
              <a:t> 실행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Kaggle</a:t>
            </a:r>
            <a:r>
              <a:rPr lang="en-US" altLang="ko-KR" dirty="0" smtClean="0"/>
              <a:t> </a:t>
            </a:r>
            <a:r>
              <a:rPr lang="ko-KR" altLang="en-US" dirty="0" smtClean="0"/>
              <a:t>노트북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Colab</a:t>
            </a:r>
            <a:r>
              <a:rPr lang="en-US" altLang="ko-KR" dirty="0" smtClean="0"/>
              <a:t>	</a:t>
            </a:r>
          </a:p>
          <a:p>
            <a:pPr lvl="2"/>
            <a:r>
              <a:rPr lang="en-US" altLang="ko-KR" dirty="0"/>
              <a:t>http://colab.research.google.com/</a:t>
            </a:r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211" y="3550037"/>
            <a:ext cx="4159998" cy="257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3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주피터 노트북 연습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github.com/dongupak/Prime-Python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01" y="1905918"/>
            <a:ext cx="4555621" cy="411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0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36715" y="2486048"/>
            <a:ext cx="551946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주피터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노트북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주요 편집 단축키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215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단축키 모음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kkokkilkon.tistory.com/151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2 </a:t>
            </a:r>
            <a:r>
              <a:rPr lang="ko-KR" altLang="en-US" dirty="0" smtClean="0"/>
              <a:t>모드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명령모드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편집모드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83" y="1193960"/>
            <a:ext cx="4015732" cy="50536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83491" y="4096813"/>
            <a:ext cx="17988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v</a:t>
            </a:r>
            <a:endParaRPr lang="ko-KR" altLang="en-US" sz="12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51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편집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138" y="405706"/>
            <a:ext cx="4202382" cy="589642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65662" y="6060271"/>
            <a:ext cx="838200" cy="146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52772" y="2692400"/>
            <a:ext cx="546945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6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코딩 취소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52772" y="3169251"/>
            <a:ext cx="832279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6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취소된 코딩 다시  </a:t>
            </a:r>
          </a:p>
        </p:txBody>
      </p:sp>
    </p:spTree>
    <p:extLst>
      <p:ext uri="{BB962C8B-B14F-4D97-AF65-F5344CB8AC3E}">
        <p14:creationId xmlns:p14="http://schemas.microsoft.com/office/powerpoint/2010/main" val="232947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 파일 </a:t>
            </a:r>
            <a:r>
              <a:rPr lang="en-US" altLang="ko-KR" dirty="0" smtClean="0"/>
              <a:t>*.</a:t>
            </a:r>
            <a:r>
              <a:rPr lang="en-US" altLang="ko-KR" dirty="0" err="1" smtClean="0"/>
              <a:t>py</a:t>
            </a:r>
            <a:r>
              <a:rPr lang="ko-KR" altLang="en-US" dirty="0" smtClean="0"/>
              <a:t>을 노트북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파일로 코딩해 보기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github.com/YashMarmat/Dictionaries-in-python/blob/master/dictionary.py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187" y="1918328"/>
            <a:ext cx="3785533" cy="452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Quiz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0518" y="585062"/>
            <a:ext cx="7000410" cy="2404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3"/>
          <p:cNvSpPr txBox="1">
            <a:spLocks/>
          </p:cNvSpPr>
          <p:nvPr/>
        </p:nvSpPr>
        <p:spPr>
          <a:xfrm>
            <a:off x="449476" y="13463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주피터 </a:t>
            </a:r>
            <a:r>
              <a:rPr lang="ko-KR" altLang="en-US" dirty="0" smtClean="0"/>
              <a:t>노트북에 대한 설명 중 잘못된 것은</a:t>
            </a:r>
            <a:r>
              <a:rPr lang="en-US" altLang="ko-KR" dirty="0" smtClean="0"/>
              <a:t>?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주피터 노트북은 아나콘다를 설치하면 사용할 수 있다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주피터 노트북의 실행에서 생성된 명령 프</a:t>
            </a:r>
            <a:r>
              <a:rPr lang="ko-KR" altLang="en-US" dirty="0" smtClean="0"/>
              <a:t>롬프트 창을 종료해도 주피터 노트북 사용에는 문제가 없다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주피터 노트북에서 파란 </a:t>
            </a:r>
            <a:r>
              <a:rPr lang="ko-KR" altLang="en-US" dirty="0"/>
              <a:t>셀</a:t>
            </a:r>
            <a:r>
              <a:rPr lang="ko-KR" altLang="en-US" dirty="0" smtClean="0"/>
              <a:t>은 명령모드이다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주피터 노트북에서 녹색 셀은 편집모드이다</a:t>
            </a:r>
            <a:r>
              <a:rPr lang="en-US" altLang="ko-KR" dirty="0" smtClean="0"/>
              <a:t>. </a:t>
            </a:r>
            <a:endParaRPr lang="ko-KR" altLang="en-US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80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04792" y="2486048"/>
            <a:ext cx="458330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주피터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노트북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단축키 정리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689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셀의 모드 구분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명령</a:t>
            </a:r>
            <a:r>
              <a:rPr lang="en-US" altLang="ko-KR" dirty="0" smtClean="0"/>
              <a:t>(command)</a:t>
            </a:r>
            <a:r>
              <a:rPr lang="ko-KR" altLang="en-US" dirty="0" smtClean="0"/>
              <a:t> 모드와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편집</a:t>
            </a:r>
            <a:r>
              <a:rPr lang="en-US" altLang="ko-KR" dirty="0" smtClean="0"/>
              <a:t>(edit) </a:t>
            </a:r>
            <a:r>
              <a:rPr lang="ko-KR" altLang="en-US" dirty="0" smtClean="0"/>
              <a:t>모드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편집 모드</a:t>
            </a:r>
            <a:r>
              <a:rPr lang="en-US" altLang="ko-KR" dirty="0" smtClean="0"/>
              <a:t>: </a:t>
            </a:r>
            <a:r>
              <a:rPr lang="ko-KR" altLang="en-US" dirty="0" smtClean="0"/>
              <a:t>녹색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셀 클릭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명령 </a:t>
            </a:r>
            <a:r>
              <a:rPr lang="ko-KR" altLang="en-US" dirty="0"/>
              <a:t>모드</a:t>
            </a:r>
            <a:r>
              <a:rPr lang="en-US" altLang="ko-KR" dirty="0"/>
              <a:t>: </a:t>
            </a:r>
            <a:r>
              <a:rPr lang="ko-KR" altLang="en-US" dirty="0" smtClean="0"/>
              <a:t>파란색</a:t>
            </a:r>
            <a:r>
              <a:rPr lang="en-US" altLang="ko-KR" dirty="0" smtClean="0"/>
              <a:t>, Esc </a:t>
            </a:r>
            <a:r>
              <a:rPr lang="ko-KR" altLang="en-US" dirty="0" smtClean="0"/>
              <a:t>키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ctrl+M</a:t>
            </a:r>
            <a:r>
              <a:rPr lang="en-US" altLang="ko-KR" dirty="0" smtClean="0"/>
              <a:t>) </a:t>
            </a:r>
            <a:r>
              <a:rPr lang="ko-KR" altLang="en-US" dirty="0" smtClean="0"/>
              <a:t>또는 외부 클릭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코드와 </a:t>
            </a:r>
            <a:r>
              <a:rPr lang="ko-KR" altLang="en-US" dirty="0" err="1" smtClean="0"/>
              <a:t>마크다운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1866900"/>
            <a:ext cx="5400675" cy="5143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712" y="3668738"/>
            <a:ext cx="5362575" cy="4667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90" y="4031558"/>
            <a:ext cx="2662690" cy="22092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990" y="2137833"/>
            <a:ext cx="2867025" cy="109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7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셀의 생성과 코드와 </a:t>
            </a:r>
            <a:r>
              <a:rPr lang="ko-KR" altLang="en-US" dirty="0" err="1" smtClean="0"/>
              <a:t>마크다운</a:t>
            </a:r>
            <a:r>
              <a:rPr lang="ko-KR" altLang="en-US" dirty="0" smtClean="0"/>
              <a:t> 간의 변환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603852" cy="3581240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셀 코딩 이후 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Shift + Enter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셀 실행 후 다음 셀로 이동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 셀이 없으면 셀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Ctrl </a:t>
            </a:r>
            <a:r>
              <a:rPr lang="en-US" altLang="ko-KR" dirty="0"/>
              <a:t>+ Enter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단순 셀 실행 후 명령 모드로 전환</a:t>
            </a:r>
            <a:endParaRPr lang="ko-KR" altLang="en-US" dirty="0"/>
          </a:p>
          <a:p>
            <a:pPr lvl="1"/>
            <a:r>
              <a:rPr lang="en-US" altLang="ko-KR" dirty="0" smtClean="0"/>
              <a:t>Alt </a:t>
            </a:r>
            <a:r>
              <a:rPr lang="en-US" altLang="ko-KR" dirty="0"/>
              <a:t>+ Enter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lvl="2"/>
            <a:r>
              <a:rPr lang="ko-KR" altLang="en-US" dirty="0"/>
              <a:t>셀 실행 후 다음 </a:t>
            </a:r>
            <a:r>
              <a:rPr lang="ko-KR" altLang="en-US" dirty="0" smtClean="0"/>
              <a:t>셀 삽입</a:t>
            </a:r>
            <a:endParaRPr lang="en-US" altLang="ko-KR" dirty="0" smtClean="0"/>
          </a:p>
          <a:p>
            <a:r>
              <a:rPr lang="ko-KR" altLang="en-US" dirty="0" smtClean="0"/>
              <a:t>명령 모드에서 위와 아래에 셀 삽입 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A(</a:t>
            </a:r>
            <a:r>
              <a:rPr lang="en-US" altLang="ko-KR" dirty="0" err="1" smtClean="0"/>
              <a:t>bove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B(</a:t>
            </a:r>
            <a:r>
              <a:rPr lang="en-US" altLang="ko-KR" dirty="0" err="1" smtClean="0"/>
              <a:t>elow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셀의 코드와 </a:t>
            </a:r>
            <a:r>
              <a:rPr lang="ko-KR" altLang="en-US" dirty="0" err="1" smtClean="0"/>
              <a:t>마크다운</a:t>
            </a:r>
            <a:r>
              <a:rPr lang="ko-KR" altLang="en-US" dirty="0" smtClean="0"/>
              <a:t> 간의 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명령 모드에서 </a:t>
            </a:r>
            <a:r>
              <a:rPr lang="en-US" altLang="ko-KR" dirty="0" smtClean="0"/>
              <a:t>Y(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M(</a:t>
            </a:r>
            <a:r>
              <a:rPr lang="ko-KR" altLang="en-US" dirty="0" err="1" smtClean="0"/>
              <a:t>마크다운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변환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파란 색에서 가능</a:t>
            </a:r>
            <a:r>
              <a:rPr lang="en-US" altLang="ko-KR" dirty="0" smtClean="0"/>
              <a:t> 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537" y="5049333"/>
            <a:ext cx="5343525" cy="762000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3285353" y="4515202"/>
            <a:ext cx="1972447" cy="398047"/>
          </a:xfrm>
          <a:prstGeom prst="wedgeRoundRectCallout">
            <a:avLst>
              <a:gd name="adj1" fmla="val -109378"/>
              <a:gd name="adj2" fmla="val 119752"/>
              <a:gd name="adj3" fmla="val 16667"/>
            </a:avLst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없으면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마크다운</a:t>
            </a:r>
            <a:r>
              <a:rPr lang="ko-KR" altLang="en-US" sz="1200" dirty="0" smtClean="0">
                <a:solidFill>
                  <a:schemeClr val="tx1"/>
                </a:solidFill>
              </a:rPr>
              <a:t> 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285353" y="5849544"/>
            <a:ext cx="1972447" cy="398047"/>
          </a:xfrm>
          <a:prstGeom prst="wedgeRoundRectCallout">
            <a:avLst>
              <a:gd name="adj1" fmla="val -108734"/>
              <a:gd name="adj2" fmla="val -71683"/>
              <a:gd name="adj3" fmla="val 16667"/>
            </a:avLst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있으면 코드 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41500" y="5490655"/>
            <a:ext cx="511174" cy="224345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24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자동</a:t>
            </a:r>
            <a:r>
              <a:rPr lang="en-US" altLang="ko-KR" dirty="0" smtClean="0"/>
              <a:t> </a:t>
            </a:r>
            <a:r>
              <a:rPr lang="ko-KR" altLang="en-US" dirty="0" smtClean="0"/>
              <a:t>완성 </a:t>
            </a:r>
            <a:r>
              <a:rPr lang="en-US" altLang="ko-KR" dirty="0" smtClean="0"/>
              <a:t>tab </a:t>
            </a:r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839495" cy="51515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변수나 객체 입력 후 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이후 </a:t>
            </a:r>
            <a:r>
              <a:rPr lang="en-US" altLang="ko-KR" dirty="0" smtClean="0"/>
              <a:t>tab</a:t>
            </a:r>
          </a:p>
          <a:p>
            <a:pPr lvl="1"/>
            <a:r>
              <a:rPr lang="ko-KR" altLang="en-US" dirty="0" smtClean="0"/>
              <a:t>사용할 수 있는 변수나 객체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 등을 보여줌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변수나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 </a:t>
            </a:r>
            <a:r>
              <a:rPr lang="ko-KR" altLang="en-US" dirty="0"/>
              <a:t>입력 </a:t>
            </a:r>
            <a:r>
              <a:rPr lang="ko-KR" altLang="en-US" dirty="0" smtClean="0"/>
              <a:t>이후 </a:t>
            </a:r>
            <a:r>
              <a:rPr lang="en-US" altLang="ko-KR" dirty="0" smtClean="0"/>
              <a:t>Shift</a:t>
            </a:r>
            <a:r>
              <a:rPr lang="ko-KR" altLang="en-US" dirty="0" smtClean="0"/>
              <a:t> </a:t>
            </a:r>
            <a:r>
              <a:rPr lang="en-US" altLang="ko-KR" dirty="0" smtClean="0"/>
              <a:t>+ tab</a:t>
            </a:r>
          </a:p>
          <a:p>
            <a:pPr lvl="1"/>
            <a:r>
              <a:rPr lang="ko-KR" altLang="en-US" dirty="0" smtClean="0"/>
              <a:t>내부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특성이 조회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374" y="1164932"/>
            <a:ext cx="3298804" cy="25827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599" y="4063361"/>
            <a:ext cx="5143501" cy="220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7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다양한 </a:t>
            </a:r>
            <a:r>
              <a:rPr lang="en-US" altLang="ko-KR" dirty="0" smtClean="0"/>
              <a:t>IDE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Python IDE </a:t>
            </a:r>
            <a:r>
              <a:rPr lang="ko-KR" altLang="en-US" dirty="0"/>
              <a:t>및 코드 편집기 </a:t>
            </a:r>
            <a:r>
              <a:rPr lang="en-US" altLang="ko-KR" dirty="0"/>
              <a:t>(</a:t>
            </a:r>
            <a:r>
              <a:rPr lang="ko-KR" altLang="en-US" dirty="0"/>
              <a:t>가이드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https://realpython.com/python-ides-code-editors-guide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587" y="1989447"/>
            <a:ext cx="4866787" cy="415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9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정보와 도움말 조회 </a:t>
            </a:r>
            <a:r>
              <a:rPr lang="en-US" altLang="ko-KR" dirty="0" smtClean="0"/>
              <a:t>?, ?? </a:t>
            </a:r>
            <a:r>
              <a:rPr lang="ko-KR" altLang="en-US" dirty="0" smtClean="0"/>
              <a:t>붙이고 실행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?</a:t>
            </a:r>
            <a:r>
              <a:rPr lang="ko-KR" altLang="en-US" dirty="0" smtClean="0"/>
              <a:t>를 붙이고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내부 정보 조회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??</a:t>
            </a:r>
            <a:r>
              <a:rPr lang="ko-KR" altLang="en-US" dirty="0"/>
              <a:t>를 붙이고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도움말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대부분 위와 동일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563" y="1992311"/>
            <a:ext cx="65151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8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 단축키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D,D</a:t>
            </a:r>
          </a:p>
          <a:p>
            <a:pPr lvl="1"/>
            <a:r>
              <a:rPr lang="en-US" altLang="ko-KR" b="0" dirty="0" smtClean="0"/>
              <a:t>delete </a:t>
            </a:r>
            <a:r>
              <a:rPr lang="en-US" altLang="ko-KR" b="0" dirty="0"/>
              <a:t>selected </a:t>
            </a:r>
            <a:r>
              <a:rPr lang="en-US" altLang="ko-KR" b="0" dirty="0" smtClean="0"/>
              <a:t>cell</a:t>
            </a:r>
          </a:p>
          <a:p>
            <a:r>
              <a:rPr lang="en-US" altLang="ko-KR" dirty="0" smtClean="0"/>
              <a:t>Up, </a:t>
            </a:r>
            <a:r>
              <a:rPr lang="en-US" altLang="ko-KR" dirty="0" smtClean="0"/>
              <a:t>Down(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ko-KR" altLang="en-US" dirty="0" smtClean="0"/>
              <a:t>셀 이동</a:t>
            </a:r>
            <a:endParaRPr lang="en-US" altLang="ko-KR" dirty="0"/>
          </a:p>
          <a:p>
            <a:r>
              <a:rPr lang="en-US" altLang="ko-KR" dirty="0"/>
              <a:t>Shift-M</a:t>
            </a:r>
          </a:p>
          <a:p>
            <a:pPr lvl="1"/>
            <a:r>
              <a:rPr lang="en-US" altLang="ko-KR" b="0" dirty="0" smtClean="0"/>
              <a:t>merge </a:t>
            </a:r>
            <a:r>
              <a:rPr lang="en-US" altLang="ko-KR" b="0" dirty="0"/>
              <a:t>cell </a:t>
            </a:r>
            <a:r>
              <a:rPr lang="en-US" altLang="ko-KR" b="0" dirty="0" smtClean="0"/>
              <a:t>below</a:t>
            </a:r>
          </a:p>
          <a:p>
            <a:r>
              <a:rPr lang="en-US" altLang="ko-KR" dirty="0" smtClean="0"/>
              <a:t>Ctrl-Shift-Subtract(-)</a:t>
            </a:r>
          </a:p>
          <a:p>
            <a:pPr lvl="1"/>
            <a:r>
              <a:rPr lang="en-US" altLang="ko-KR" dirty="0" smtClean="0"/>
              <a:t>split </a:t>
            </a:r>
            <a:r>
              <a:rPr lang="en-US" altLang="ko-KR" dirty="0"/>
              <a:t>cell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93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주피터 노트북 단축키 정리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‘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 cheat sheet’</a:t>
            </a:r>
            <a:r>
              <a:rPr lang="ko-KR" altLang="en-US" dirty="0" smtClean="0"/>
              <a:t>으로 검색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</a:t>
            </a:r>
            <a:r>
              <a:rPr lang="ko-KR" altLang="en-US" dirty="0" err="1" smtClean="0"/>
              <a:t>치트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쉬트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https://www.dataday.life/notes/jupyter-notebooks/cheat-sheet-jupyter-notebook-keyboard-shortcuts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medium.com/edureka/jupyter-notebook-cheat-sheet-88f60d1aca7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096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명령 모드</a:t>
            </a:r>
            <a:r>
              <a:rPr lang="en-US" altLang="ko-KR" dirty="0"/>
              <a:t>(</a:t>
            </a:r>
            <a:r>
              <a:rPr lang="ko-KR" altLang="en-US" dirty="0"/>
              <a:t>파란색</a:t>
            </a:r>
            <a:r>
              <a:rPr lang="en-US" altLang="ko-KR" dirty="0"/>
              <a:t>) </a:t>
            </a:r>
            <a:r>
              <a:rPr lang="ko-KR" altLang="en-US" dirty="0"/>
              <a:t>입력</a:t>
            </a:r>
          </a:p>
        </p:txBody>
      </p:sp>
      <p:pic>
        <p:nvPicPr>
          <p:cNvPr id="5" name="그림 4" descr="Command Mod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3" y="1135040"/>
            <a:ext cx="4924945" cy="40382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내용 개체 틀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7553713"/>
              </p:ext>
            </p:extLst>
          </p:nvPr>
        </p:nvGraphicFramePr>
        <p:xfrm>
          <a:off x="1107849" y="1626124"/>
          <a:ext cx="6943331" cy="4475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14444">
                  <a:extLst>
                    <a:ext uri="{9D8B030D-6E8A-4147-A177-3AD203B41FA5}">
                      <a16:colId xmlns:a16="http://schemas.microsoft.com/office/drawing/2014/main" val="2234271379"/>
                    </a:ext>
                  </a:extLst>
                </a:gridCol>
                <a:gridCol w="2036266">
                  <a:extLst>
                    <a:ext uri="{9D8B030D-6E8A-4147-A177-3AD203B41FA5}">
                      <a16:colId xmlns:a16="http://schemas.microsoft.com/office/drawing/2014/main" val="1881109964"/>
                    </a:ext>
                  </a:extLst>
                </a:gridCol>
                <a:gridCol w="2592621">
                  <a:extLst>
                    <a:ext uri="{9D8B030D-6E8A-4147-A177-3AD203B41FA5}">
                      <a16:colId xmlns:a16="http://schemas.microsoft.com/office/drawing/2014/main" val="3713343131"/>
                    </a:ext>
                  </a:extLst>
                </a:gridCol>
              </a:tblGrid>
              <a:tr h="2105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항목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설명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692992"/>
                  </a:ext>
                </a:extLst>
              </a:tr>
              <a:tr h="2105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모드 변경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Enter(</a:t>
                      </a:r>
                      <a:r>
                        <a:rPr lang="ko-KR" sz="1000" kern="100">
                          <a:effectLst/>
                        </a:rPr>
                        <a:t>편집 모드로 변경</a:t>
                      </a:r>
                      <a:r>
                        <a:rPr lang="en-US" sz="1000" kern="10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17001"/>
                  </a:ext>
                </a:extLst>
              </a:tr>
              <a:tr h="2105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저장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Ctrl + s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5861679"/>
                  </a:ext>
                </a:extLst>
              </a:tr>
              <a:tr h="2105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셀 타입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y(code)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m(markdown)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1761341"/>
                  </a:ext>
                </a:extLst>
              </a:tr>
              <a:tr h="2105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셀 생성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A(above)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B(below)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59211631"/>
                  </a:ext>
                </a:extLst>
              </a:tr>
              <a:tr h="210501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셀 편집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X(cut)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C(copy)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2558499"/>
                  </a:ext>
                </a:extLst>
              </a:tr>
              <a:tr h="2105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V(</a:t>
                      </a:r>
                      <a:r>
                        <a:rPr lang="ko-KR" sz="1000" kern="100">
                          <a:effectLst/>
                        </a:rPr>
                        <a:t>아래 붙이기</a:t>
                      </a:r>
                      <a:r>
                        <a:rPr lang="en-US" sz="1000" kern="10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Shift+v(</a:t>
                      </a:r>
                      <a:r>
                        <a:rPr lang="ko-KR" sz="1000" kern="100">
                          <a:effectLst/>
                        </a:rPr>
                        <a:t>위에 붙이기</a:t>
                      </a:r>
                      <a:r>
                        <a:rPr lang="en-US" sz="1000" kern="10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98211102"/>
                  </a:ext>
                </a:extLst>
              </a:tr>
              <a:tr h="2105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dd(</a:t>
                      </a:r>
                      <a:r>
                        <a:rPr lang="ko-KR" sz="1000" kern="100">
                          <a:effectLst/>
                        </a:rPr>
                        <a:t>삭제</a:t>
                      </a:r>
                      <a:r>
                        <a:rPr lang="en-US" sz="1000" kern="10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z(undo)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1123553"/>
                  </a:ext>
                </a:extLst>
              </a:tr>
              <a:tr h="439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바로 마크다운의 헤드라인 편집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1(#head1)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6(#head6)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2770201"/>
                  </a:ext>
                </a:extLst>
              </a:tr>
              <a:tr h="43936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셀 실행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Shift + enter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현 셀 실행 다음 셀 이동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(</a:t>
                      </a:r>
                      <a:r>
                        <a:rPr lang="ko-KR" sz="1000" kern="100">
                          <a:effectLst/>
                        </a:rPr>
                        <a:t>없을 시 생성 후 이동</a:t>
                      </a:r>
                      <a:r>
                        <a:rPr lang="en-US" sz="1000" kern="10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43247967"/>
                  </a:ext>
                </a:extLst>
              </a:tr>
              <a:tr h="2105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Ctrl + enter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현 셀 실행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6701126"/>
                  </a:ext>
                </a:extLst>
              </a:tr>
              <a:tr h="2105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Alt + enter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현 셀 실행 다음 셀 삽입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7548858"/>
                  </a:ext>
                </a:extLst>
              </a:tr>
              <a:tr h="210501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여러 셀 선택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Shift + click cell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연속된 여러 셀 선택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27114934"/>
                  </a:ext>
                </a:extLst>
              </a:tr>
              <a:tr h="2105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Shift + </a:t>
                      </a:r>
                      <a:r>
                        <a:rPr lang="ko-KR" sz="1000" kern="100">
                          <a:effectLst/>
                        </a:rPr>
                        <a:t>화살표 위</a:t>
                      </a:r>
                      <a:r>
                        <a:rPr lang="en-US" sz="1000" kern="100">
                          <a:effectLst/>
                        </a:rPr>
                        <a:t>/</a:t>
                      </a:r>
                      <a:r>
                        <a:rPr lang="ko-KR" sz="1000" kern="100">
                          <a:effectLst/>
                        </a:rPr>
                        <a:t>아래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위</a:t>
                      </a:r>
                      <a:r>
                        <a:rPr lang="en-US" sz="1000" kern="100">
                          <a:effectLst/>
                        </a:rPr>
                        <a:t>/</a:t>
                      </a:r>
                      <a:r>
                        <a:rPr lang="ko-KR" sz="1000" kern="100">
                          <a:effectLst/>
                        </a:rPr>
                        <a:t>아래 연속된 여러 셀 선택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6483208"/>
                  </a:ext>
                </a:extLst>
              </a:tr>
              <a:tr h="210501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셀 병합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Shift + m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현재 셀과 다음 셀 병합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7536427"/>
                  </a:ext>
                </a:extLst>
              </a:tr>
              <a:tr h="4393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여러 셀이 선택되었다면 선택된 셀 병합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2212579"/>
                  </a:ext>
                </a:extLst>
              </a:tr>
              <a:tr h="210501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도움말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H(</a:t>
                      </a:r>
                      <a:r>
                        <a:rPr lang="ko-KR" sz="1000" kern="100">
                          <a:effectLst/>
                        </a:rPr>
                        <a:t>도움말</a:t>
                      </a:r>
                      <a:r>
                        <a:rPr lang="en-US" sz="1000" kern="10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Esc(</a:t>
                      </a:r>
                      <a:r>
                        <a:rPr lang="ko-KR" sz="1000" kern="100">
                          <a:effectLst/>
                        </a:rPr>
                        <a:t>도움말 없애기</a:t>
                      </a:r>
                      <a:r>
                        <a:rPr lang="en-US" sz="1000" kern="10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425308"/>
                  </a:ext>
                </a:extLst>
              </a:tr>
              <a:tr h="2105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ctrl+shift+p(</a:t>
                      </a:r>
                      <a:r>
                        <a:rPr lang="ko-KR" sz="1000" kern="100">
                          <a:effectLst/>
                        </a:rPr>
                        <a:t>명령 팔레트</a:t>
                      </a:r>
                      <a:r>
                        <a:rPr lang="en-US" sz="1000" kern="10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Esc( </a:t>
                      </a:r>
                      <a:r>
                        <a:rPr lang="ko-KR" sz="1000" kern="100" dirty="0">
                          <a:effectLst/>
                        </a:rPr>
                        <a:t>명령 팔레트 없애기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00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8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편집 모드</a:t>
            </a:r>
            <a:r>
              <a:rPr lang="en-US" altLang="ko-KR" dirty="0"/>
              <a:t>(</a:t>
            </a:r>
            <a:r>
              <a:rPr lang="ko-KR" altLang="en-US" dirty="0"/>
              <a:t>녹색</a:t>
            </a:r>
            <a:r>
              <a:rPr lang="en-US" altLang="ko-KR" dirty="0"/>
              <a:t>) </a:t>
            </a:r>
            <a:r>
              <a:rPr lang="ko-KR" altLang="en-US" dirty="0"/>
              <a:t>입력</a:t>
            </a:r>
          </a:p>
        </p:txBody>
      </p:sp>
      <p:pic>
        <p:nvPicPr>
          <p:cNvPr id="5" name="그림 4" descr="Edit Mod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80" y="1193960"/>
            <a:ext cx="5113980" cy="4060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" name="내용 개체 틀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5131774"/>
              </p:ext>
            </p:extLst>
          </p:nvPr>
        </p:nvGraphicFramePr>
        <p:xfrm>
          <a:off x="1150569" y="1600012"/>
          <a:ext cx="6744485" cy="47201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5186">
                  <a:extLst>
                    <a:ext uri="{9D8B030D-6E8A-4147-A177-3AD203B41FA5}">
                      <a16:colId xmlns:a16="http://schemas.microsoft.com/office/drawing/2014/main" val="2198204572"/>
                    </a:ext>
                  </a:extLst>
                </a:gridCol>
                <a:gridCol w="2010564">
                  <a:extLst>
                    <a:ext uri="{9D8B030D-6E8A-4147-A177-3AD203B41FA5}">
                      <a16:colId xmlns:a16="http://schemas.microsoft.com/office/drawing/2014/main" val="2611937712"/>
                    </a:ext>
                  </a:extLst>
                </a:gridCol>
                <a:gridCol w="3158735">
                  <a:extLst>
                    <a:ext uri="{9D8B030D-6E8A-4147-A177-3AD203B41FA5}">
                      <a16:colId xmlns:a16="http://schemas.microsoft.com/office/drawing/2014/main" val="1609537773"/>
                    </a:ext>
                  </a:extLst>
                </a:gridCol>
              </a:tblGrid>
              <a:tr h="2052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항목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설명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863496"/>
                  </a:ext>
                </a:extLst>
              </a:tr>
              <a:tr h="2052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모드 변경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ESC(</a:t>
                      </a:r>
                      <a:r>
                        <a:rPr lang="ko-KR" sz="1000" kern="100">
                          <a:effectLst/>
                        </a:rPr>
                        <a:t>명령모드</a:t>
                      </a:r>
                      <a:r>
                        <a:rPr lang="en-US" sz="1000" kern="10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39661"/>
                  </a:ext>
                </a:extLst>
              </a:tr>
              <a:tr h="205226"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편집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Ctrl + A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전체 선택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0346333"/>
                  </a:ext>
                </a:extLst>
              </a:tr>
              <a:tr h="2052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Ctrl + C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복사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7635524"/>
                  </a:ext>
                </a:extLst>
              </a:tr>
              <a:tr h="2052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Ctrl + V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붙여 넣기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2184987"/>
                  </a:ext>
                </a:extLst>
              </a:tr>
              <a:tr h="2052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Ctrl + Z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최소</a:t>
                      </a:r>
                      <a:r>
                        <a:rPr lang="en-US" sz="1000" kern="100">
                          <a:effectLst/>
                        </a:rPr>
                        <a:t>(undo)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139822"/>
                  </a:ext>
                </a:extLst>
              </a:tr>
              <a:tr h="2052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Ctrl + Y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취소 다시 실행</a:t>
                      </a:r>
                      <a:r>
                        <a:rPr lang="en-US" sz="1000" kern="100">
                          <a:effectLst/>
                        </a:rPr>
                        <a:t>(redo)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70996232"/>
                  </a:ext>
                </a:extLst>
              </a:tr>
              <a:tr h="2052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Ctrl + [,  Ctrl + ]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현재 커서에서 들여쓰기</a:t>
                      </a:r>
                      <a:r>
                        <a:rPr lang="en-US" sz="1000" kern="100">
                          <a:effectLst/>
                        </a:rPr>
                        <a:t>, </a:t>
                      </a:r>
                      <a:r>
                        <a:rPr lang="ko-KR" sz="1000" kern="100">
                          <a:effectLst/>
                        </a:rPr>
                        <a:t>내여쓰기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3348064"/>
                  </a:ext>
                </a:extLst>
              </a:tr>
              <a:tr h="2052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저장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Ctrl + S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파일 저장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6999787"/>
                  </a:ext>
                </a:extLst>
              </a:tr>
              <a:tr h="205226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셀 추가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ESC + A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위에 추가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7252267"/>
                  </a:ext>
                </a:extLst>
              </a:tr>
              <a:tr h="2052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ESC + B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아래에 추가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9137086"/>
                  </a:ext>
                </a:extLst>
              </a:tr>
              <a:tr h="2052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다중 커서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Ctrl + click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여러 줄을 동시에 코딩 가능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9636154"/>
                  </a:ext>
                </a:extLst>
              </a:tr>
              <a:tr h="2052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주석 달기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Ctrl + /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여러 줄이면 모두 주석</a:t>
                      </a:r>
                      <a:r>
                        <a:rPr lang="en-US" sz="1000" kern="100">
                          <a:effectLst/>
                        </a:rPr>
                        <a:t>. </a:t>
                      </a:r>
                      <a:r>
                        <a:rPr lang="ko-KR" sz="1000" kern="100">
                          <a:effectLst/>
                        </a:rPr>
                        <a:t>토글 기능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0586690"/>
                  </a:ext>
                </a:extLst>
              </a:tr>
              <a:tr h="2052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셀 분리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Ctrl + shift + -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현재 커서 이후를 다음 셀로 분리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9075298"/>
                  </a:ext>
                </a:extLst>
              </a:tr>
              <a:tr h="205226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코드 편집 도움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tab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코드 중에 필요한 코드를 보여줌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42116490"/>
                  </a:ext>
                </a:extLst>
              </a:tr>
              <a:tr h="2052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Shift + tab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툴팁</a:t>
                      </a:r>
                      <a:r>
                        <a:rPr lang="en-US" sz="1000" kern="100">
                          <a:effectLst/>
                        </a:rPr>
                        <a:t>(tooltip) </a:t>
                      </a:r>
                      <a:r>
                        <a:rPr lang="ko-KR" sz="1000" kern="100">
                          <a:effectLst/>
                        </a:rPr>
                        <a:t>보여줌</a:t>
                      </a:r>
                      <a:r>
                        <a:rPr lang="en-US" sz="1000" kern="100">
                          <a:effectLst/>
                        </a:rPr>
                        <a:t>(</a:t>
                      </a:r>
                      <a:r>
                        <a:rPr lang="ko-KR" sz="1000" kern="100">
                          <a:effectLst/>
                        </a:rPr>
                        <a:t>함수 인자 등 설명</a:t>
                      </a:r>
                      <a:r>
                        <a:rPr lang="en-US" sz="1000" kern="10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1584326"/>
                  </a:ext>
                </a:extLst>
              </a:tr>
              <a:tr h="2052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? ??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함수의 도움말 전체를 보여줌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55805244"/>
                  </a:ext>
                </a:extLst>
              </a:tr>
              <a:tr h="410452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셀 실행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Shift + enter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현 셀 실행 다음 셀 이동</a:t>
                      </a:r>
                      <a:r>
                        <a:rPr lang="en-US" sz="1000" kern="100">
                          <a:effectLst/>
                        </a:rPr>
                        <a:t>(</a:t>
                      </a:r>
                      <a:r>
                        <a:rPr lang="ko-KR" sz="1000" kern="100">
                          <a:effectLst/>
                        </a:rPr>
                        <a:t>없을 시 생성 후 이동</a:t>
                      </a:r>
                      <a:r>
                        <a:rPr lang="en-US" sz="1000" kern="10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2893100"/>
                  </a:ext>
                </a:extLst>
              </a:tr>
              <a:tr h="2052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Ctrl + enter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현 셀 실행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3404657"/>
                  </a:ext>
                </a:extLst>
              </a:tr>
              <a:tr h="2052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Alt + enter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현 셀 실행 다음 셀 삽입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013277"/>
                  </a:ext>
                </a:extLst>
              </a:tr>
              <a:tr h="2052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코드 선택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shift + click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이전 커서에서 현재 커서까지 선택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8987617"/>
                  </a:ext>
                </a:extLst>
              </a:tr>
              <a:tr h="2052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명령 팔레트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ctrl+shift+p(</a:t>
                      </a:r>
                      <a:r>
                        <a:rPr lang="ko-KR" sz="1000" kern="100">
                          <a:effectLst/>
                        </a:rPr>
                        <a:t>명령 팔레트</a:t>
                      </a:r>
                      <a:r>
                        <a:rPr lang="en-US" sz="1000" kern="10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Esc( </a:t>
                      </a:r>
                      <a:r>
                        <a:rPr lang="ko-KR" sz="1000" kern="100" dirty="0">
                          <a:effectLst/>
                        </a:rPr>
                        <a:t>명령 팔레트 없애기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9105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77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키보드 단축키 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명령 모드에서 </a:t>
            </a:r>
            <a:r>
              <a:rPr lang="en-US" altLang="ko-KR" dirty="0" smtClean="0"/>
              <a:t>h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072" y="232737"/>
            <a:ext cx="5751855" cy="603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7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19114" y="2486048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마크다운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778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마크다운</a:t>
            </a:r>
            <a:r>
              <a:rPr lang="ko-KR" altLang="en-US" dirty="0" smtClean="0"/>
              <a:t> 사용법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검색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gist.github.com/ihoneymon/652be052a0727ad59601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680" y="2227156"/>
            <a:ext cx="4439604" cy="38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2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마크다운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텍스트 </a:t>
            </a:r>
            <a:r>
              <a:rPr lang="ko-KR" altLang="en-US" dirty="0"/>
              <a:t>기반의 </a:t>
            </a:r>
            <a:r>
              <a:rPr lang="ko-KR" altLang="en-US" dirty="0" err="1"/>
              <a:t>마크업</a:t>
            </a:r>
            <a:r>
              <a:rPr lang="ko-KR" altLang="en-US" dirty="0"/>
              <a:t>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</a:t>
            </a:r>
            <a:r>
              <a:rPr lang="ko-KR" altLang="en-US" dirty="0"/>
              <a:t>으로 변환이 </a:t>
            </a:r>
            <a:r>
              <a:rPr lang="ko-KR" altLang="en-US" dirty="0" smtClean="0"/>
              <a:t>가능</a:t>
            </a:r>
            <a:endParaRPr lang="en-US" altLang="ko-KR" dirty="0"/>
          </a:p>
          <a:p>
            <a:pPr lvl="1"/>
            <a:r>
              <a:rPr lang="ko-KR" altLang="en-US" dirty="0" smtClean="0"/>
              <a:t>문법이 </a:t>
            </a:r>
            <a:r>
              <a:rPr lang="ko-KR" altLang="en-US" dirty="0"/>
              <a:t>매우 간단한 구조로 되어 있기 때문에 쉽게 익힐 수 있고</a:t>
            </a:r>
            <a:r>
              <a:rPr lang="en-US" altLang="ko-KR" dirty="0"/>
              <a:t>, </a:t>
            </a:r>
            <a:r>
              <a:rPr lang="ko-KR" altLang="en-US" dirty="0"/>
              <a:t>웹에서도 빠르게 작성하여 직관적으로 </a:t>
            </a:r>
            <a:r>
              <a:rPr lang="ko-KR" altLang="en-US" dirty="0" smtClean="0"/>
              <a:t>인식</a:t>
            </a:r>
            <a:endParaRPr lang="en-US" altLang="ko-KR" dirty="0" smtClean="0"/>
          </a:p>
          <a:p>
            <a:r>
              <a:rPr lang="en-US" altLang="ko-KR" dirty="0"/>
              <a:t>1. </a:t>
            </a:r>
            <a:r>
              <a:rPr lang="ko-KR" altLang="en-US" dirty="0"/>
              <a:t>제목</a:t>
            </a:r>
          </a:p>
          <a:p>
            <a:pPr lvl="1"/>
            <a:r>
              <a:rPr lang="en-US" altLang="ko-KR" dirty="0" smtClean="0"/>
              <a:t>html</a:t>
            </a:r>
            <a:r>
              <a:rPr lang="ko-KR" altLang="en-US" dirty="0"/>
              <a:t>에서 제목을 다루는 태그는 </a:t>
            </a:r>
            <a:r>
              <a:rPr lang="en-US" altLang="ko-KR" dirty="0"/>
              <a:t>&lt;h1&gt;, &lt;h2&gt;, &lt;h3&gt;, &lt;h4&gt;, &lt;h5&gt;, &lt;h6</a:t>
            </a:r>
            <a:r>
              <a:rPr lang="en-US" altLang="ko-KR" dirty="0" smtClean="0"/>
              <a:t>&gt;</a:t>
            </a:r>
            <a:endParaRPr lang="en-US" altLang="ko-KR" dirty="0"/>
          </a:p>
          <a:p>
            <a:pPr lvl="1"/>
            <a:r>
              <a:rPr lang="ko-KR" altLang="en-US" dirty="0" smtClean="0"/>
              <a:t>따라서 </a:t>
            </a:r>
            <a:r>
              <a:rPr lang="ko-KR" altLang="en-US" dirty="0"/>
              <a:t>마크다운에서도 </a:t>
            </a:r>
            <a:r>
              <a:rPr lang="en-US" altLang="ko-KR" dirty="0"/>
              <a:t>6</a:t>
            </a:r>
            <a:r>
              <a:rPr lang="ko-KR" altLang="en-US" dirty="0"/>
              <a:t>가지의 제목을 나타내는 문법이 있는데 </a:t>
            </a:r>
            <a:r>
              <a:rPr lang="en-US" altLang="ko-KR" dirty="0"/>
              <a:t>#</a:t>
            </a:r>
            <a:r>
              <a:rPr lang="ko-KR" altLang="en-US" dirty="0"/>
              <a:t>을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pPr lvl="1"/>
            <a:r>
              <a:rPr lang="en-US" altLang="ko-KR" dirty="0" smtClean="0"/>
              <a:t># </a:t>
            </a:r>
            <a:r>
              <a:rPr lang="ko-KR" altLang="en-US" dirty="0" smtClean="0"/>
              <a:t>이후에 한 칸 비우고 사용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# </a:t>
            </a:r>
            <a:r>
              <a:rPr lang="ko-KR" altLang="en-US" dirty="0" smtClean="0"/>
              <a:t>가장 큰 제목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###### </a:t>
            </a:r>
            <a:r>
              <a:rPr lang="ko-KR" altLang="en-US" dirty="0" smtClean="0"/>
              <a:t>가장 작은 제목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목록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순서가 </a:t>
            </a:r>
            <a:r>
              <a:rPr lang="ko-KR" altLang="en-US" dirty="0"/>
              <a:t>있는 </a:t>
            </a:r>
            <a:r>
              <a:rPr lang="ko-KR" altLang="en-US" dirty="0" smtClean="0"/>
              <a:t>목록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순서가 </a:t>
            </a:r>
            <a:r>
              <a:rPr lang="ko-KR" altLang="en-US" dirty="0"/>
              <a:t>없는 </a:t>
            </a:r>
            <a:r>
              <a:rPr lang="ko-KR" altLang="en-US" dirty="0" smtClean="0"/>
              <a:t>목록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950" y="4029255"/>
            <a:ext cx="1796063" cy="21190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390" y="4130275"/>
            <a:ext cx="1150199" cy="19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4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마크다운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들여쓰기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수평선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*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를 여러 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다양한 글씨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805" y="1472400"/>
            <a:ext cx="2856298" cy="10644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662" y="2787306"/>
            <a:ext cx="2296903" cy="8203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049" y="3894119"/>
            <a:ext cx="3273548" cy="24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5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Eclipse + </a:t>
            </a:r>
            <a:r>
              <a:rPr lang="en-US" altLang="ko-KR" dirty="0" err="1"/>
              <a:t>PyDev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dpdpwl.tistory.com/31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219" y="467227"/>
            <a:ext cx="4241027" cy="63013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73" y="2358217"/>
            <a:ext cx="5718704" cy="33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5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자료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Realpython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realpython.com/jupyter-notebook-introduction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959" y="1930400"/>
            <a:ext cx="4796161" cy="43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3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04793" y="2486048"/>
            <a:ext cx="458330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주피터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노트북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목차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만들기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28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주피터 노트북 </a:t>
            </a:r>
            <a:r>
              <a:rPr lang="en-US" altLang="ko-KR" dirty="0" err="1" smtClean="0"/>
              <a:t>Nbextensions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https://velog.io/@jennayeo/%EC%A3%BC%ED%94%BC%ED%84%B0-%EB%85%B8%ED%8A%B8%EB%B6%81-Nbextensions%EB%A1%9C-%EB%AA%A9%EC%B0%A8-%</a:t>
            </a:r>
            <a:r>
              <a:rPr lang="en-US" altLang="ko-KR" dirty="0" smtClean="0">
                <a:hlinkClick r:id="rId2"/>
              </a:rPr>
              <a:t>EC%A0%95%EB%A6%AC%ED%95%98%EA%B8%B0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66" y="2668100"/>
            <a:ext cx="3251441" cy="32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9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pip </a:t>
            </a:r>
            <a:r>
              <a:rPr lang="ko-KR" altLang="en-US" dirty="0"/>
              <a:t>또는 </a:t>
            </a:r>
            <a:r>
              <a:rPr lang="en-US" altLang="ko-KR" dirty="0" err="1"/>
              <a:t>conda</a:t>
            </a:r>
            <a:r>
              <a:rPr lang="en-US" altLang="ko-KR" dirty="0"/>
              <a:t> </a:t>
            </a:r>
            <a:r>
              <a:rPr lang="ko-KR" altLang="en-US" dirty="0" smtClean="0"/>
              <a:t>명령어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pip </a:t>
            </a:r>
            <a:r>
              <a:rPr lang="en-US" altLang="ko-KR" dirty="0"/>
              <a:t>install </a:t>
            </a:r>
            <a:r>
              <a:rPr lang="en-US" altLang="ko-KR" dirty="0" err="1"/>
              <a:t>jupyter_contrib_nbextensions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이제 주피터 노트북 홈 디렉토리에 </a:t>
            </a:r>
            <a:r>
              <a:rPr lang="ko-KR" altLang="en-US" dirty="0" smtClean="0"/>
              <a:t>설치</a:t>
            </a:r>
            <a:endParaRPr lang="ko-KR" altLang="en-US" dirty="0"/>
          </a:p>
          <a:p>
            <a:pPr lvl="1"/>
            <a:r>
              <a:rPr lang="en-US" altLang="ko-KR" dirty="0" err="1" smtClean="0"/>
              <a:t>jupyter</a:t>
            </a:r>
            <a:r>
              <a:rPr lang="en-US" altLang="ko-KR" dirty="0" smtClean="0"/>
              <a:t> </a:t>
            </a:r>
            <a:r>
              <a:rPr lang="en-US" altLang="ko-KR" dirty="0" err="1"/>
              <a:t>contrib</a:t>
            </a:r>
            <a:r>
              <a:rPr lang="en-US" altLang="ko-KR" dirty="0"/>
              <a:t> </a:t>
            </a:r>
            <a:r>
              <a:rPr lang="en-US" altLang="ko-KR" dirty="0" err="1"/>
              <a:t>nbextension</a:t>
            </a:r>
            <a:r>
              <a:rPr lang="en-US" altLang="ko-KR" dirty="0"/>
              <a:t> install --user</a:t>
            </a:r>
          </a:p>
          <a:p>
            <a:endParaRPr lang="en-US" altLang="ko-KR" dirty="0"/>
          </a:p>
          <a:p>
            <a:r>
              <a:rPr lang="ko-KR" altLang="en-US" dirty="0" smtClean="0"/>
              <a:t>주피터 노트북 다시 실행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Nbextensions</a:t>
            </a:r>
            <a:r>
              <a:rPr lang="ko-KR" altLang="en-US" dirty="0"/>
              <a:t>가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305" y="3086639"/>
            <a:ext cx="3579762" cy="317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2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노트북에서 </a:t>
            </a:r>
            <a:r>
              <a:rPr lang="ko-KR" altLang="en-US" dirty="0" err="1" smtClean="0"/>
              <a:t>목차만들기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962" y="2038881"/>
            <a:ext cx="5925699" cy="361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0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주피터 노트북 </a:t>
            </a:r>
            <a:r>
              <a:rPr lang="ko-KR" altLang="en-US" dirty="0" err="1"/>
              <a:t>익스텐션을</a:t>
            </a:r>
            <a:r>
              <a:rPr lang="ko-KR" altLang="en-US" dirty="0"/>
              <a:t> 활용하여 생산성 높이기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https://junpyopark.github.io/Jupyter_Extension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267" y="1657763"/>
            <a:ext cx="5488550" cy="460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5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다양한 설정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66" y="1310441"/>
            <a:ext cx="5147974" cy="473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3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 명령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pip install </a:t>
            </a:r>
            <a:r>
              <a:rPr lang="en-US" altLang="ko-KR" dirty="0" err="1"/>
              <a:t>jupyter_contrib_nbextensions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196" y="1693494"/>
            <a:ext cx="6790946" cy="445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5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 명령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jupyter</a:t>
            </a:r>
            <a:r>
              <a:rPr lang="en-US" altLang="ko-KR" dirty="0"/>
              <a:t> </a:t>
            </a:r>
            <a:r>
              <a:rPr lang="en-US" altLang="ko-KR" dirty="0" err="1"/>
              <a:t>contrib</a:t>
            </a:r>
            <a:r>
              <a:rPr lang="en-US" altLang="ko-KR" dirty="0"/>
              <a:t> </a:t>
            </a:r>
            <a:r>
              <a:rPr lang="en-US" altLang="ko-KR" dirty="0" err="1"/>
              <a:t>nbextension</a:t>
            </a:r>
            <a:r>
              <a:rPr lang="en-US" altLang="ko-KR" dirty="0"/>
              <a:t> install </a:t>
            </a:r>
            <a:r>
              <a:rPr lang="en-US" altLang="ko-KR" dirty="0" smtClean="0"/>
              <a:t>–user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jupyter</a:t>
            </a:r>
            <a:r>
              <a:rPr lang="ko-KR" altLang="en-US" dirty="0" smtClean="0"/>
              <a:t> </a:t>
            </a:r>
            <a:r>
              <a:rPr lang="en-US" altLang="ko-KR" dirty="0" smtClean="0"/>
              <a:t>notebook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791" y="1638052"/>
            <a:ext cx="6489622" cy="21344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792" y="4187915"/>
            <a:ext cx="6482542" cy="213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2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Quiz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0518" y="585062"/>
            <a:ext cx="7000410" cy="2404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3"/>
          <p:cNvSpPr txBox="1">
            <a:spLocks/>
          </p:cNvSpPr>
          <p:nvPr/>
        </p:nvSpPr>
        <p:spPr>
          <a:xfrm>
            <a:off x="449476" y="13463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주피터 </a:t>
            </a:r>
            <a:r>
              <a:rPr lang="ko-KR" altLang="en-US" dirty="0" smtClean="0"/>
              <a:t>노트북에 대한 설명 중 잘못된 것은</a:t>
            </a:r>
            <a:r>
              <a:rPr lang="en-US" altLang="ko-KR" dirty="0" smtClean="0"/>
              <a:t>?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주피터 노트북의 </a:t>
            </a:r>
            <a:r>
              <a:rPr lang="ko-KR" altLang="en-US" dirty="0" err="1" smtClean="0"/>
              <a:t>확장자는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ipynb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주피터 노트북은 브라우저에서 실행된다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주피터 노트북은 </a:t>
            </a:r>
            <a:r>
              <a:rPr lang="ko-KR" altLang="en-US" dirty="0" err="1" smtClean="0"/>
              <a:t>명령모드와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실행모드가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주피터 노트북은 </a:t>
            </a:r>
            <a:r>
              <a:rPr lang="ko-KR" altLang="en-US" dirty="0" err="1" smtClean="0"/>
              <a:t>마크다운을</a:t>
            </a:r>
            <a:r>
              <a:rPr lang="ko-KR" altLang="en-US" dirty="0" smtClean="0"/>
              <a:t> 지원한다</a:t>
            </a:r>
            <a:r>
              <a:rPr lang="en-US" altLang="ko-KR" dirty="0" smtClean="0"/>
              <a:t>. </a:t>
            </a:r>
            <a:endParaRPr lang="ko-KR" altLang="en-US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05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04786" y="2657498"/>
            <a:ext cx="45833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아나콘다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설치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841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아나콘다 개요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5" y="1193960"/>
            <a:ext cx="8728391" cy="51515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전통 </a:t>
            </a:r>
            <a:r>
              <a:rPr lang="ko-KR" altLang="en-US" dirty="0" err="1" smtClean="0"/>
              <a:t>파이썬과</a:t>
            </a:r>
            <a:r>
              <a:rPr lang="ko-KR" altLang="en-US" dirty="0" smtClean="0"/>
              <a:t> 다른 </a:t>
            </a:r>
            <a:r>
              <a:rPr lang="en-US" altLang="ko-KR" dirty="0" err="1" smtClean="0"/>
              <a:t>ipython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인터프리터를 사용한 개발 플랫폼</a:t>
            </a:r>
            <a:endParaRPr lang="en-US" altLang="ko-KR" dirty="0" smtClean="0"/>
          </a:p>
          <a:p>
            <a:pPr lvl="1"/>
            <a:r>
              <a:rPr lang="en-US" altLang="ko-KR" dirty="0"/>
              <a:t>distribution of </a:t>
            </a:r>
            <a:r>
              <a:rPr lang="en-US" altLang="ko-KR" dirty="0" smtClean="0"/>
              <a:t>Python(</a:t>
            </a:r>
            <a:r>
              <a:rPr lang="ko-KR" altLang="en-US" dirty="0" smtClean="0"/>
              <a:t>파이썬 </a:t>
            </a:r>
            <a:r>
              <a:rPr lang="ko-KR" altLang="en-US" dirty="0" err="1" smtClean="0"/>
              <a:t>배포판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Python </a:t>
            </a:r>
            <a:r>
              <a:rPr lang="en-US" altLang="ko-KR" dirty="0"/>
              <a:t>/ R </a:t>
            </a:r>
            <a:r>
              <a:rPr lang="ko-KR" altLang="en-US" dirty="0"/>
              <a:t>데이터 과학 및 기계 학습을 수행하는 가장 쉬운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과학자가 수행할 수 있는 </a:t>
            </a:r>
            <a:r>
              <a:rPr lang="ko-KR" altLang="en-US" dirty="0"/>
              <a:t>단일 </a:t>
            </a:r>
            <a:r>
              <a:rPr lang="ko-KR" altLang="en-US" dirty="0" smtClean="0"/>
              <a:t>머신 </a:t>
            </a:r>
            <a:r>
              <a:rPr lang="en-US" altLang="ko-KR" dirty="0" smtClean="0"/>
              <a:t>1,500 </a:t>
            </a:r>
            <a:r>
              <a:rPr lang="ko-KR" altLang="en-US" dirty="0"/>
              <a:t>개 이상의 </a:t>
            </a:r>
            <a:r>
              <a:rPr lang="en-US" altLang="ko-KR" dirty="0"/>
              <a:t>Python / R </a:t>
            </a:r>
            <a:r>
              <a:rPr lang="ko-KR" altLang="en-US" dirty="0"/>
              <a:t>데이터 과학 패키지를 빠르게 다운로드</a:t>
            </a:r>
          </a:p>
          <a:p>
            <a:pPr lvl="2"/>
            <a:r>
              <a:rPr lang="ko-KR" altLang="en-US" dirty="0" smtClean="0"/>
              <a:t>기본적으로도 많은 데이터 </a:t>
            </a:r>
            <a:r>
              <a:rPr lang="ko-KR" altLang="en-US" dirty="0"/>
              <a:t>과학 </a:t>
            </a:r>
            <a:r>
              <a:rPr lang="ko-KR" altLang="en-US" dirty="0" smtClean="0"/>
              <a:t>패키지들이 설치</a:t>
            </a:r>
            <a:endParaRPr lang="en-US" altLang="ko-KR" dirty="0"/>
          </a:p>
          <a:p>
            <a:pPr lvl="1"/>
            <a:r>
              <a:rPr lang="ko-KR" altLang="en-US" dirty="0"/>
              <a:t>쉽게 </a:t>
            </a:r>
            <a:r>
              <a:rPr lang="ko-KR" altLang="en-US" dirty="0" err="1"/>
              <a:t>가상환경을</a:t>
            </a:r>
            <a:r>
              <a:rPr lang="ko-KR" altLang="en-US" dirty="0"/>
              <a:t> 만들고 버전 관리를 할 수 있는 도구 포함 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conda</a:t>
            </a:r>
            <a:r>
              <a:rPr lang="ko-KR" altLang="en-US" dirty="0"/>
              <a:t>로 라이브러리</a:t>
            </a:r>
            <a:r>
              <a:rPr lang="en-US" altLang="ko-KR" dirty="0"/>
              <a:t>, </a:t>
            </a:r>
            <a:r>
              <a:rPr lang="ko-KR" altLang="en-US" dirty="0"/>
              <a:t>종속성 및 환경 관리</a:t>
            </a:r>
          </a:p>
          <a:p>
            <a:pPr lvl="1"/>
            <a:r>
              <a:rPr lang="ko-KR" altLang="en-US" dirty="0"/>
              <a:t>과학용 모듈이 기본적으로 설치</a:t>
            </a:r>
            <a:endParaRPr lang="en-US" altLang="ko-KR" dirty="0"/>
          </a:p>
          <a:p>
            <a:pPr lvl="2"/>
            <a:r>
              <a:rPr lang="en-US" altLang="ko-KR" dirty="0" smtClean="0"/>
              <a:t>[</a:t>
            </a:r>
            <a:r>
              <a:rPr lang="en-US" altLang="ko-KR" dirty="0" err="1" smtClean="0"/>
              <a:t>scikit</a:t>
            </a:r>
            <a:r>
              <a:rPr lang="en-US" altLang="ko-KR" dirty="0" smtClean="0"/>
              <a:t>-learn, </a:t>
            </a: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 err="1" smtClean="0"/>
              <a:t>Theano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사용해 기계학습 </a:t>
            </a:r>
            <a:r>
              <a:rPr lang="ko-KR" altLang="en-US" dirty="0"/>
              <a:t>및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</a:t>
            </a:r>
            <a:r>
              <a:rPr lang="ko-KR" altLang="en-US" dirty="0"/>
              <a:t>모델 개발 및 교육</a:t>
            </a:r>
          </a:p>
          <a:p>
            <a:pPr lvl="2"/>
            <a:r>
              <a:rPr lang="en-US" altLang="ko-KR" dirty="0" err="1" smtClean="0"/>
              <a:t>dask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, </a:t>
            </a:r>
            <a:r>
              <a:rPr lang="en-US" altLang="ko-KR" dirty="0"/>
              <a:t>pandas </a:t>
            </a:r>
            <a:r>
              <a:rPr lang="ko-KR" altLang="en-US" dirty="0"/>
              <a:t>및 </a:t>
            </a:r>
            <a:r>
              <a:rPr lang="en-US" altLang="ko-KR" dirty="0" err="1"/>
              <a:t>Numba</a:t>
            </a:r>
            <a:r>
              <a:rPr lang="ko-KR" altLang="en-US" dirty="0"/>
              <a:t>를 </a:t>
            </a:r>
            <a:r>
              <a:rPr lang="ko-KR" altLang="en-US" dirty="0" smtClean="0"/>
              <a:t>사용하여 확장성 </a:t>
            </a:r>
            <a:r>
              <a:rPr lang="ko-KR" altLang="en-US" dirty="0"/>
              <a:t>및 성능으로 데이터 분석</a:t>
            </a:r>
          </a:p>
          <a:p>
            <a:pPr lvl="2"/>
            <a:r>
              <a:rPr lang="en-US" altLang="ko-KR" dirty="0" err="1" smtClean="0"/>
              <a:t>matplotlib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bokeh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datashader</a:t>
            </a:r>
            <a:r>
              <a:rPr lang="en-US" altLang="ko-KR" dirty="0" smtClean="0"/>
              <a:t> </a:t>
            </a:r>
            <a:r>
              <a:rPr lang="ko-KR" altLang="en-US" dirty="0"/>
              <a:t>및 </a:t>
            </a:r>
            <a:r>
              <a:rPr lang="en-US" altLang="ko-KR" dirty="0" err="1" smtClean="0"/>
              <a:t>holoviews</a:t>
            </a:r>
            <a:r>
              <a:rPr lang="ko-KR" altLang="en-US" dirty="0"/>
              <a:t>를 </a:t>
            </a:r>
            <a:r>
              <a:rPr lang="ko-KR" altLang="en-US" dirty="0" smtClean="0"/>
              <a:t>사용하여 </a:t>
            </a:r>
            <a:r>
              <a:rPr lang="ko-KR" altLang="en-US" dirty="0"/>
              <a:t>결과 시각화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026" name="Picture 2" descr="아나콘다 오픈 소스 프로젝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406" y="4530553"/>
            <a:ext cx="4345735" cy="19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74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21749</TotalTime>
  <Words>2018</Words>
  <Application>Microsoft Office PowerPoint</Application>
  <PresentationFormat>화면 슬라이드 쇼(4:3)</PresentationFormat>
  <Paragraphs>559</Paragraphs>
  <Slides>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79</vt:i4>
      </vt:variant>
    </vt:vector>
  </HeadingPairs>
  <TitlesOfParts>
    <vt:vector size="86" baseType="lpstr">
      <vt:lpstr>나눔고딕</vt:lpstr>
      <vt:lpstr>맑은 고딕</vt:lpstr>
      <vt:lpstr>Arial</vt:lpstr>
      <vt:lpstr>Tahoma</vt:lpstr>
      <vt:lpstr>Times New Roman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주요 개발환경</vt:lpstr>
      <vt:lpstr>브라우저 실행환경</vt:lpstr>
      <vt:lpstr>다양한 IDE 비교</vt:lpstr>
      <vt:lpstr>Eclipse + PyDev</vt:lpstr>
      <vt:lpstr>PowerPoint 프레젠테이션</vt:lpstr>
      <vt:lpstr>아나콘다 개요</vt:lpstr>
      <vt:lpstr>아나콘다의 주피터 노트북</vt:lpstr>
      <vt:lpstr>설치 전 확인</vt:lpstr>
      <vt:lpstr>아나콘다 설치</vt:lpstr>
      <vt:lpstr>설치</vt:lpstr>
      <vt:lpstr>설치</vt:lpstr>
      <vt:lpstr>설치</vt:lpstr>
      <vt:lpstr>설치</vt:lpstr>
      <vt:lpstr>설치</vt:lpstr>
      <vt:lpstr>설치</vt:lpstr>
      <vt:lpstr>설치</vt:lpstr>
      <vt:lpstr>설치 후 path 확인 </vt:lpstr>
      <vt:lpstr>설치 후 메뉴 확인</vt:lpstr>
      <vt:lpstr>기본 브라우저 설정</vt:lpstr>
      <vt:lpstr>설치</vt:lpstr>
      <vt:lpstr>Jupyter Qtconsole</vt:lpstr>
      <vt:lpstr>Jupyter Lab</vt:lpstr>
      <vt:lpstr>spyder</vt:lpstr>
      <vt:lpstr>명령어 ipython</vt:lpstr>
      <vt:lpstr>아나콘다와 미니콘다 </vt:lpstr>
      <vt:lpstr>PowerPoint 프레젠테이션</vt:lpstr>
      <vt:lpstr>주피터 노트북</vt:lpstr>
      <vt:lpstr>주피터 홈페이지</vt:lpstr>
      <vt:lpstr>주피터 설치 방법</vt:lpstr>
      <vt:lpstr>가장 쉬운 실행 방법 </vt:lpstr>
      <vt:lpstr>주피터 노트북</vt:lpstr>
      <vt:lpstr>프롬프트 창의 내용</vt:lpstr>
      <vt:lpstr>Quiz</vt:lpstr>
      <vt:lpstr>PowerPoint 프레젠테이션</vt:lpstr>
      <vt:lpstr>방법 1: 프롬프트 창에서 명령어로 실행</vt:lpstr>
      <vt:lpstr>프롬프트 창, 실행 명령어 1</vt:lpstr>
      <vt:lpstr>프롬프트 창, 실행 명령어 2</vt:lpstr>
      <vt:lpstr>방법 2: 설치된 메뉴에서 속성 수정 방법(1)</vt:lpstr>
      <vt:lpstr>방법 2: 설치된 메뉴에서 속성 수정 방법(2)</vt:lpstr>
      <vt:lpstr>결론 </vt:lpstr>
      <vt:lpstr>Quiz</vt:lpstr>
      <vt:lpstr>PowerPoint 프레젠테이션</vt:lpstr>
      <vt:lpstr>실행 명령어</vt:lpstr>
      <vt:lpstr>주피터 노트북 기본 사용</vt:lpstr>
      <vt:lpstr>셀 다루기</vt:lpstr>
      <vt:lpstr>셀 실행</vt:lpstr>
      <vt:lpstr>주피터 노트북 연습</vt:lpstr>
      <vt:lpstr>PowerPoint 프레젠테이션</vt:lpstr>
      <vt:lpstr>주요 단축키 모음</vt:lpstr>
      <vt:lpstr>편집 모드</vt:lpstr>
      <vt:lpstr>실습</vt:lpstr>
      <vt:lpstr>Quiz</vt:lpstr>
      <vt:lpstr>PowerPoint 프레젠테이션</vt:lpstr>
      <vt:lpstr>셀의 모드 구분</vt:lpstr>
      <vt:lpstr>셀의 생성과 코드와 마크다운 간의 변환</vt:lpstr>
      <vt:lpstr>자동 완성 tab 키</vt:lpstr>
      <vt:lpstr>정보와 도움말 조회 ?, ?? 붙이고 실행</vt:lpstr>
      <vt:lpstr>주요 명령 단축키</vt:lpstr>
      <vt:lpstr>주피터 노트북 단축키 정리</vt:lpstr>
      <vt:lpstr>명령 모드(파란색) 입력</vt:lpstr>
      <vt:lpstr>편집 모드(녹색) 입력</vt:lpstr>
      <vt:lpstr>키보드 단축키 보기</vt:lpstr>
      <vt:lpstr>PowerPoint 프레젠테이션</vt:lpstr>
      <vt:lpstr>마크다운 사용법</vt:lpstr>
      <vt:lpstr>마크다운(1)</vt:lpstr>
      <vt:lpstr>마크다운(2)</vt:lpstr>
      <vt:lpstr>웹 자료</vt:lpstr>
      <vt:lpstr>PowerPoint 프레젠테이션</vt:lpstr>
      <vt:lpstr>주피터 노트북 Nbextensions 설치</vt:lpstr>
      <vt:lpstr>설치방법</vt:lpstr>
      <vt:lpstr>노트북에서 목차만들기</vt:lpstr>
      <vt:lpstr>주피터 노트북 익스텐션을 활용하여 생산성 높이기</vt:lpstr>
      <vt:lpstr>다양한 설정</vt:lpstr>
      <vt:lpstr>설치 명령 1</vt:lpstr>
      <vt:lpstr>설치 명령 2</vt:lpstr>
      <vt:lpstr>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강환수</cp:lastModifiedBy>
  <cp:revision>666</cp:revision>
  <dcterms:created xsi:type="dcterms:W3CDTF">2013-05-23T04:26:30Z</dcterms:created>
  <dcterms:modified xsi:type="dcterms:W3CDTF">2021-05-01T07:22:14Z</dcterms:modified>
</cp:coreProperties>
</file>